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85" r:id="rId2"/>
    <p:sldId id="283" r:id="rId3"/>
    <p:sldId id="284" r:id="rId4"/>
    <p:sldId id="286" r:id="rId5"/>
    <p:sldId id="292" r:id="rId6"/>
    <p:sldId id="293" r:id="rId7"/>
    <p:sldId id="294" r:id="rId8"/>
    <p:sldId id="287" r:id="rId9"/>
    <p:sldId id="288" r:id="rId10"/>
    <p:sldId id="289" r:id="rId11"/>
    <p:sldId id="290" r:id="rId12"/>
    <p:sldId id="291" r:id="rId13"/>
    <p:sldId id="295" r:id="rId14"/>
    <p:sldId id="257" r:id="rId15"/>
    <p:sldId id="272" r:id="rId16"/>
    <p:sldId id="270" r:id="rId17"/>
    <p:sldId id="275" r:id="rId18"/>
    <p:sldId id="278" r:id="rId19"/>
    <p:sldId id="276" r:id="rId20"/>
    <p:sldId id="273" r:id="rId21"/>
    <p:sldId id="271" r:id="rId22"/>
    <p:sldId id="279" r:id="rId23"/>
    <p:sldId id="280" r:id="rId24"/>
    <p:sldId id="260" r:id="rId25"/>
    <p:sldId id="258" r:id="rId26"/>
    <p:sldId id="281" r:id="rId27"/>
    <p:sldId id="282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야놀자 야체 B" panose="02020603020101020101" pitchFamily="18" charset="-127"/>
      <p:bold r:id="rId31"/>
    </p:embeddedFont>
    <p:embeddedFont>
      <p:font typeface="-윤고딕330" panose="02030504000101010101" pitchFamily="18" charset="-127"/>
      <p:regular r:id="rId32"/>
    </p:embeddedFont>
    <p:embeddedFont>
      <p:font typeface="-윤고딕340" panose="02030504000101010101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6E6E6"/>
    <a:srgbClr val="5B9BD5"/>
    <a:srgbClr val="D6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7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3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72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7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6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14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2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1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64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2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26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yVoC8UiVjw?feature=oembed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1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1.png"/><Relationship Id="rId5" Type="http://schemas.openxmlformats.org/officeDocument/2006/relationships/image" Target="../media/image1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1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20.png"/><Relationship Id="rId2" Type="http://schemas.openxmlformats.org/officeDocument/2006/relationships/image" Target="../media/image29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5.png"/><Relationship Id="rId10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42.jpeg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839A826-4E03-4A6A-ADCD-B45B1C955CBE}"/>
              </a:ext>
            </a:extLst>
          </p:cNvPr>
          <p:cNvGrpSpPr/>
          <p:nvPr/>
        </p:nvGrpSpPr>
        <p:grpSpPr>
          <a:xfrm>
            <a:off x="4000256" y="1803449"/>
            <a:ext cx="4191488" cy="2168525"/>
            <a:chOff x="290512" y="266699"/>
            <a:chExt cx="11610976" cy="6007101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1E172BC4-2D64-450F-BEE0-76D5A7390DF6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46F6F78-2E3B-448F-A6D7-E3936900277F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5AAA09-4D04-4C97-826F-504B4FB6614C}"/>
              </a:ext>
            </a:extLst>
          </p:cNvPr>
          <p:cNvGrpSpPr/>
          <p:nvPr/>
        </p:nvGrpSpPr>
        <p:grpSpPr>
          <a:xfrm>
            <a:off x="3758955" y="3971974"/>
            <a:ext cx="4672013" cy="180262"/>
            <a:chOff x="100012" y="6273801"/>
            <a:chExt cx="11991976" cy="342900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F6AABDE8-EC7B-4B4C-8AF7-3C16674FB63E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EC41241-CF3C-424D-B99F-DC73BD39FD62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6E2D0-3A6B-4FF5-AC07-0DBCBAC3A41C}"/>
              </a:ext>
            </a:extLst>
          </p:cNvPr>
          <p:cNvSpPr/>
          <p:nvPr/>
        </p:nvSpPr>
        <p:spPr>
          <a:xfrm>
            <a:off x="4072484" y="1918065"/>
            <a:ext cx="4047032" cy="456039"/>
          </a:xfrm>
          <a:prstGeom prst="rect">
            <a:avLst/>
          </a:prstGeom>
          <a:solidFill>
            <a:schemeClr val="accent5"/>
          </a:solidFill>
          <a:ln w="222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8CE8CF-AB3C-4D7C-BB1E-0B0D939E1003}"/>
              </a:ext>
            </a:extLst>
          </p:cNvPr>
          <p:cNvSpPr/>
          <p:nvPr/>
        </p:nvSpPr>
        <p:spPr>
          <a:xfrm>
            <a:off x="4575027" y="2699225"/>
            <a:ext cx="312617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4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종합 설계 진행 사항</a:t>
            </a:r>
            <a:endParaRPr lang="en-US" altLang="ko-KR" sz="40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4CABED-FAB2-48DD-9422-35CC98B6D1A3}"/>
              </a:ext>
            </a:extLst>
          </p:cNvPr>
          <p:cNvSpPr/>
          <p:nvPr/>
        </p:nvSpPr>
        <p:spPr>
          <a:xfrm>
            <a:off x="6520381" y="3527672"/>
            <a:ext cx="159913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4B4541"/>
                </a:solidFill>
              </a:rPr>
              <a:t>2018011389 </a:t>
            </a:r>
            <a:r>
              <a:rPr lang="ko-KR" altLang="en-US" sz="1200" b="1" dirty="0" err="1">
                <a:solidFill>
                  <a:srgbClr val="4B4541"/>
                </a:solidFill>
              </a:rPr>
              <a:t>백은선</a:t>
            </a:r>
            <a:endParaRPr lang="en-US" altLang="ko-KR" sz="900" dirty="0">
              <a:solidFill>
                <a:srgbClr val="4B45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32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 err="1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아두이노</a:t>
              </a: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회로도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82AB1-F55D-4EDD-A9DF-FC48208490A4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B8E9C6-B170-4853-A840-47A53DD29A45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081C46-616B-40E0-B57F-3CB15AAC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03C73BC-A76E-4A5B-8035-0E4C81998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47" y="2088507"/>
            <a:ext cx="4265567" cy="30822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A71C29-6CDA-4CD7-A79B-6823164D5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83" b="25324"/>
          <a:stretch/>
        </p:blipFill>
        <p:spPr>
          <a:xfrm>
            <a:off x="6649488" y="2163167"/>
            <a:ext cx="4518745" cy="25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2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 err="1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아두이노</a:t>
              </a: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시연영상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82AB1-F55D-4EDD-A9DF-FC48208490A4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B8E9C6-B170-4853-A840-47A53DD29A45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081C46-616B-40E0-B57F-3CB15AAC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pic>
        <p:nvPicPr>
          <p:cNvPr id="16" name="블루투스">
            <a:hlinkClick r:id="" action="ppaction://media"/>
            <a:extLst>
              <a:ext uri="{FF2B5EF4-FFF2-40B4-BE49-F238E27FC236}">
                <a16:creationId xmlns:a16="http://schemas.microsoft.com/office/drawing/2014/main" id="{ED5EFADB-4AD2-4E4F-89E7-FD6F2089B8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3007" y="1889397"/>
            <a:ext cx="6441112" cy="361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2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2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 err="1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아두이노</a:t>
              </a: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시연영상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82AB1-F55D-4EDD-A9DF-FC48208490A4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B8E9C6-B170-4853-A840-47A53DD29A45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081C46-616B-40E0-B57F-3CB15AAC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pic>
        <p:nvPicPr>
          <p:cNvPr id="13" name="착용감지 (1)">
            <a:hlinkClick r:id="" action="ppaction://media"/>
            <a:extLst>
              <a:ext uri="{FF2B5EF4-FFF2-40B4-BE49-F238E27FC236}">
                <a16:creationId xmlns:a16="http://schemas.microsoft.com/office/drawing/2014/main" id="{1AAB9032-FE13-4DF5-A526-0A9A9C435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5683" y="1524001"/>
            <a:ext cx="3181823" cy="44640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1F80A-8E1D-4E14-9C37-D8AEF2918D6B}"/>
              </a:ext>
            </a:extLst>
          </p:cNvPr>
          <p:cNvSpPr/>
          <p:nvPr/>
        </p:nvSpPr>
        <p:spPr>
          <a:xfrm>
            <a:off x="7821048" y="2001186"/>
            <a:ext cx="3302754" cy="103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헬멧 착용감지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헬멧 착용 감지 시 소리가 안 울리고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감지 안되면 소리가 울림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78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3200" b="1" kern="0" dirty="0" err="1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QnA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82AB1-F55D-4EDD-A9DF-FC48208490A4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B8E9C6-B170-4853-A840-47A53DD29A45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081C46-616B-40E0-B57F-3CB15AAC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893E74-097F-448C-A46D-635C674BD90A}"/>
              </a:ext>
            </a:extLst>
          </p:cNvPr>
          <p:cNvSpPr/>
          <p:nvPr/>
        </p:nvSpPr>
        <p:spPr>
          <a:xfrm>
            <a:off x="5482559" y="2971926"/>
            <a:ext cx="2523870" cy="768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감사합니다</a:t>
            </a:r>
            <a:r>
              <a:rPr lang="en-US" altLang="ko-KR" sz="32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en-US" altLang="ko-KR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950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FC10DD6-E262-4BE6-8D13-2DFAD45C8355}"/>
              </a:ext>
            </a:extLst>
          </p:cNvPr>
          <p:cNvGrpSpPr/>
          <p:nvPr/>
        </p:nvGrpSpPr>
        <p:grpSpPr>
          <a:xfrm>
            <a:off x="1208016" y="427838"/>
            <a:ext cx="9823508" cy="5521437"/>
            <a:chOff x="1208016" y="427838"/>
            <a:chExt cx="9823508" cy="5521437"/>
          </a:xfrm>
        </p:grpSpPr>
        <p:grpSp>
          <p:nvGrpSpPr>
            <p:cNvPr id="4" name="그룹 3"/>
            <p:cNvGrpSpPr/>
            <p:nvPr/>
          </p:nvGrpSpPr>
          <p:grpSpPr>
            <a:xfrm>
              <a:off x="1336226" y="427838"/>
              <a:ext cx="9513077" cy="5210216"/>
              <a:chOff x="290512" y="266699"/>
              <a:chExt cx="11610976" cy="6007101"/>
            </a:xfrm>
          </p:grpSpPr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335E000A-7070-4A9B-8F8B-C37B96875689}"/>
                  </a:ext>
                </a:extLst>
              </p:cNvPr>
              <p:cNvSpPr/>
              <p:nvPr/>
            </p:nvSpPr>
            <p:spPr>
              <a:xfrm>
                <a:off x="290512" y="266699"/>
                <a:ext cx="11610976" cy="6007101"/>
              </a:xfrm>
              <a:prstGeom prst="round2SameRect">
                <a:avLst>
                  <a:gd name="adj1" fmla="val 1796"/>
                  <a:gd name="adj2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22225">
                <a:solidFill>
                  <a:schemeClr val="tx2"/>
                </a:solidFill>
              </a:ln>
              <a:effectLst>
                <a:outerShdw dist="508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72DF1CD-ED7F-445D-BE7A-BB139F1DF813}"/>
                  </a:ext>
                </a:extLst>
              </p:cNvPr>
              <p:cNvSpPr/>
              <p:nvPr/>
            </p:nvSpPr>
            <p:spPr>
              <a:xfrm>
                <a:off x="490594" y="584200"/>
                <a:ext cx="11210813" cy="568960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1208016" y="5638055"/>
              <a:ext cx="9823508" cy="311220"/>
              <a:chOff x="100012" y="6273801"/>
              <a:chExt cx="11991976" cy="342900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53B37FA-802F-4BFF-81B0-AFB12F792ED2}"/>
                  </a:ext>
                </a:extLst>
              </p:cNvPr>
              <p:cNvSpPr/>
              <p:nvPr/>
            </p:nvSpPr>
            <p:spPr>
              <a:xfrm>
                <a:off x="100012" y="6273801"/>
                <a:ext cx="11991976" cy="342900"/>
              </a:xfrm>
              <a:prstGeom prst="round2SameRect">
                <a:avLst>
                  <a:gd name="adj1" fmla="val 1796"/>
                  <a:gd name="adj2" fmla="val 50000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22225">
                <a:solidFill>
                  <a:schemeClr val="tx2"/>
                </a:solidFill>
              </a:ln>
              <a:effectLst>
                <a:outerShdw dist="762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72EE7024-12EA-4ACE-8475-89B9FA38EDFA}"/>
                  </a:ext>
                </a:extLst>
              </p:cNvPr>
              <p:cNvSpPr/>
              <p:nvPr/>
            </p:nvSpPr>
            <p:spPr>
              <a:xfrm>
                <a:off x="5447506" y="6273801"/>
                <a:ext cx="1296988" cy="152400"/>
              </a:xfrm>
              <a:prstGeom prst="round2SameRect">
                <a:avLst>
                  <a:gd name="adj1" fmla="val 1796"/>
                  <a:gd name="adj2" fmla="val 50000"/>
                </a:avLst>
              </a:prstGeom>
              <a:solidFill>
                <a:schemeClr val="bg1">
                  <a:lumMod val="85000"/>
                </a:schemeClr>
              </a:solidFill>
              <a:ln w="22225"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500156" y="703221"/>
              <a:ext cx="9185217" cy="1095704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5400" kern="0" dirty="0">
                <a:solidFill>
                  <a:prstClr val="white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534875" y="2500670"/>
            <a:ext cx="737536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57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415 </a:t>
            </a:r>
            <a:r>
              <a:rPr lang="ko-KR" altLang="en-US" sz="57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첫번째 프로젝트</a:t>
            </a:r>
            <a:endParaRPr lang="en-US" altLang="ko-KR" sz="57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217339" y="4722172"/>
            <a:ext cx="1035934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4B4541"/>
                </a:solidFill>
              </a:rPr>
              <a:t>손엄지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</a:rPr>
              <a:t>유니티</a:t>
            </a:r>
            <a:endParaRPr lang="en-US" altLang="ko-KR" sz="900" dirty="0">
              <a:solidFill>
                <a:srgbClr val="4B454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353113" y="4722172"/>
            <a:ext cx="1035934" cy="55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</a:rPr>
              <a:t>김성원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</a:rPr>
              <a:t>유니티</a:t>
            </a:r>
            <a:endParaRPr lang="en-US" altLang="ko-KR" sz="1200" dirty="0">
              <a:solidFill>
                <a:srgbClr val="4B454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203510" y="4722172"/>
            <a:ext cx="1035934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4B4541"/>
                </a:solidFill>
              </a:rPr>
              <a:t>백은선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</a:rPr>
              <a:t>강화학습</a:t>
            </a:r>
            <a:endParaRPr lang="en-US" altLang="ko-KR" sz="900" dirty="0">
              <a:solidFill>
                <a:srgbClr val="4B454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676086" y="4722172"/>
            <a:ext cx="1513595" cy="75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</a:rPr>
              <a:t>황승현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</a:rPr>
              <a:t>실장</a:t>
            </a:r>
            <a:endParaRPr lang="en-US" altLang="ko-KR" sz="9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</a:rPr>
              <a:t>강화학습</a:t>
            </a:r>
            <a:endParaRPr lang="en-US" altLang="ko-KR" sz="900" dirty="0">
              <a:solidFill>
                <a:srgbClr val="4B4541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8681001" y="3974703"/>
            <a:ext cx="628118" cy="628118"/>
            <a:chOff x="8846116" y="4168827"/>
            <a:chExt cx="1083168" cy="1083168"/>
          </a:xfrm>
        </p:grpSpPr>
        <p:sp>
          <p:nvSpPr>
            <p:cNvPr id="62" name="타원 61"/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6433041" y="3974703"/>
            <a:ext cx="628118" cy="628118"/>
            <a:chOff x="2899657" y="4303429"/>
            <a:chExt cx="1083168" cy="1083168"/>
          </a:xfrm>
        </p:grpSpPr>
        <p:sp>
          <p:nvSpPr>
            <p:cNvPr id="68" name="타원 67"/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0C18AB-5F78-43FF-95B9-58B2C85DA966}"/>
              </a:ext>
            </a:extLst>
          </p:cNvPr>
          <p:cNvGrpSpPr/>
          <p:nvPr/>
        </p:nvGrpSpPr>
        <p:grpSpPr>
          <a:xfrm>
            <a:off x="7557021" y="3974703"/>
            <a:ext cx="628118" cy="628118"/>
            <a:chOff x="9537832" y="2181294"/>
            <a:chExt cx="628118" cy="62811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0C7D53B-71E8-4074-B43A-DCBCC9E2ADEB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94C2AD5-FCE0-499F-9E69-4CB219FC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45CF6-B74C-489A-8A41-F4F8F3269508}"/>
              </a:ext>
            </a:extLst>
          </p:cNvPr>
          <p:cNvSpPr/>
          <p:nvPr/>
        </p:nvSpPr>
        <p:spPr>
          <a:xfrm>
            <a:off x="3897027" y="4722172"/>
            <a:ext cx="1513595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4B4541"/>
                </a:solidFill>
              </a:rPr>
              <a:t>정보건</a:t>
            </a:r>
            <a:endParaRPr lang="en-US" altLang="ko-KR" sz="900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</a:rPr>
              <a:t>강화학습</a:t>
            </a:r>
            <a:endParaRPr lang="en-US" altLang="ko-KR" sz="900" dirty="0">
              <a:solidFill>
                <a:srgbClr val="4B454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DC4869-2531-4122-AC28-604B83957CA2}"/>
              </a:ext>
            </a:extLst>
          </p:cNvPr>
          <p:cNvSpPr/>
          <p:nvPr/>
        </p:nvSpPr>
        <p:spPr>
          <a:xfrm>
            <a:off x="8534673" y="4722172"/>
            <a:ext cx="1035934" cy="55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</a:rPr>
              <a:t>유성민</a:t>
            </a:r>
            <a:endParaRPr lang="en-US" altLang="ko-KR" sz="1200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</a:rPr>
              <a:t>유니티</a:t>
            </a:r>
            <a:endParaRPr lang="en-US" altLang="ko-KR" sz="1200" dirty="0">
              <a:solidFill>
                <a:srgbClr val="4B454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58C457-BC82-4063-A34E-0356113C59B2}"/>
              </a:ext>
            </a:extLst>
          </p:cNvPr>
          <p:cNvGrpSpPr/>
          <p:nvPr/>
        </p:nvGrpSpPr>
        <p:grpSpPr>
          <a:xfrm>
            <a:off x="5754761" y="786838"/>
            <a:ext cx="925155" cy="1450056"/>
            <a:chOff x="5622352" y="156275"/>
            <a:chExt cx="1198380" cy="187830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60F21CA-EBE2-4B63-A765-C97510874F91}"/>
                </a:ext>
              </a:extLst>
            </p:cNvPr>
            <p:cNvGrpSpPr/>
            <p:nvPr/>
          </p:nvGrpSpPr>
          <p:grpSpPr>
            <a:xfrm>
              <a:off x="5622352" y="156275"/>
              <a:ext cx="1198380" cy="1198380"/>
              <a:chOff x="4314955" y="4828328"/>
              <a:chExt cx="1198380" cy="1198380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1682642-5073-4979-84C4-9DDE45A4B238}"/>
                  </a:ext>
                </a:extLst>
              </p:cNvPr>
              <p:cNvSpPr/>
              <p:nvPr/>
            </p:nvSpPr>
            <p:spPr>
              <a:xfrm>
                <a:off x="4314955" y="4828328"/>
                <a:ext cx="1198380" cy="11983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594DDDD3-3DC3-4A30-9CFC-04B5E8B8743A}"/>
                  </a:ext>
                </a:extLst>
              </p:cNvPr>
              <p:cNvGrpSpPr/>
              <p:nvPr/>
            </p:nvGrpSpPr>
            <p:grpSpPr>
              <a:xfrm>
                <a:off x="4479493" y="4986213"/>
                <a:ext cx="881407" cy="881407"/>
                <a:chOff x="4861978" y="3971974"/>
                <a:chExt cx="2083183" cy="2083183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9557EB3F-B75B-4541-B783-CFECF99EB7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1978" y="3971974"/>
                  <a:ext cx="2083183" cy="2083183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8D84F3DE-0865-470F-A19D-EDE9515737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3482" y="4477795"/>
                  <a:ext cx="1063002" cy="1063002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3AFBAED-A3E7-4F60-9D45-A936061F2A10}"/>
                </a:ext>
              </a:extLst>
            </p:cNvPr>
            <p:cNvSpPr/>
            <p:nvPr/>
          </p:nvSpPr>
          <p:spPr>
            <a:xfrm>
              <a:off x="5703576" y="1484296"/>
              <a:ext cx="1035934" cy="55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4B4541"/>
                  </a:solidFill>
                </a:rPr>
                <a:t>이수원</a:t>
              </a:r>
              <a:endParaRPr lang="en-US" altLang="ko-KR" sz="1200" b="1" dirty="0">
                <a:solidFill>
                  <a:srgbClr val="4B454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4B4541"/>
                  </a:solidFill>
                </a:rPr>
                <a:t>교수님</a:t>
              </a:r>
              <a:endParaRPr lang="en-US" altLang="ko-KR" sz="900" dirty="0">
                <a:solidFill>
                  <a:srgbClr val="4B4541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429874" y="3974703"/>
            <a:ext cx="628118" cy="628118"/>
            <a:chOff x="8723358" y="1778931"/>
            <a:chExt cx="1083168" cy="1083168"/>
          </a:xfrm>
        </p:grpSpPr>
        <p:sp>
          <p:nvSpPr>
            <p:cNvPr id="65" name="타원 64"/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923598-0369-443B-87E4-CF643CDB3F67}"/>
              </a:ext>
            </a:extLst>
          </p:cNvPr>
          <p:cNvGrpSpPr/>
          <p:nvPr/>
        </p:nvGrpSpPr>
        <p:grpSpPr>
          <a:xfrm>
            <a:off x="4299997" y="3974703"/>
            <a:ext cx="628118" cy="628118"/>
            <a:chOff x="522518" y="2181295"/>
            <a:chExt cx="628118" cy="62811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0D9237B-6DD6-4207-825D-21E4D339A64A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6E9894D-9C5C-4C78-97FF-18261F79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312EE92-CE43-4F71-891A-B049BCD12CFE}"/>
              </a:ext>
            </a:extLst>
          </p:cNvPr>
          <p:cNvGrpSpPr/>
          <p:nvPr/>
        </p:nvGrpSpPr>
        <p:grpSpPr>
          <a:xfrm>
            <a:off x="3170121" y="3974703"/>
            <a:ext cx="628118" cy="628118"/>
            <a:chOff x="3267430" y="3974703"/>
            <a:chExt cx="628118" cy="62811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9D60701-2FC9-4ECD-8C32-D152A492F99E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4713B57-B105-4F07-8640-BA056F9C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  <p:sp>
        <p:nvSpPr>
          <p:cNvPr id="44" name="별: 꼭짓점 5개 43">
            <a:extLst>
              <a:ext uri="{FF2B5EF4-FFF2-40B4-BE49-F238E27FC236}">
                <a16:creationId xmlns:a16="http://schemas.microsoft.com/office/drawing/2014/main" id="{D1624116-A600-42A9-9D96-277E1C671EED}"/>
              </a:ext>
            </a:extLst>
          </p:cNvPr>
          <p:cNvSpPr/>
          <p:nvPr/>
        </p:nvSpPr>
        <p:spPr>
          <a:xfrm rot="16796960">
            <a:off x="2796159" y="2427241"/>
            <a:ext cx="1375591" cy="1246212"/>
          </a:xfrm>
          <a:prstGeom prst="star5">
            <a:avLst>
              <a:gd name="adj" fmla="val 29884"/>
              <a:gd name="hf" fmla="val 105146"/>
              <a:gd name="vf" fmla="val 110557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5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위쪽 모서리 57">
            <a:extLst>
              <a:ext uri="{FF2B5EF4-FFF2-40B4-BE49-F238E27FC236}">
                <a16:creationId xmlns:a16="http://schemas.microsoft.com/office/drawing/2014/main" id="{AAB34982-452F-4B40-91BD-6AE4B642A596}"/>
              </a:ext>
            </a:extLst>
          </p:cNvPr>
          <p:cNvSpPr/>
          <p:nvPr/>
        </p:nvSpPr>
        <p:spPr>
          <a:xfrm>
            <a:off x="290512" y="266699"/>
            <a:ext cx="11610976" cy="6007101"/>
          </a:xfrm>
          <a:prstGeom prst="round2SameRect">
            <a:avLst>
              <a:gd name="adj1" fmla="val 179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2"/>
            </a:solidFill>
          </a:ln>
          <a:effectLst>
            <a:outerShdw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445706E-E47A-46AF-80D1-327ED406F6E9}"/>
              </a:ext>
            </a:extLst>
          </p:cNvPr>
          <p:cNvSpPr/>
          <p:nvPr/>
        </p:nvSpPr>
        <p:spPr>
          <a:xfrm>
            <a:off x="490594" y="584200"/>
            <a:ext cx="11210813" cy="56896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A5807E-7437-408B-8254-EF640A299C0B}"/>
              </a:ext>
            </a:extLst>
          </p:cNvPr>
          <p:cNvSpPr txBox="1"/>
          <p:nvPr/>
        </p:nvSpPr>
        <p:spPr>
          <a:xfrm>
            <a:off x="758505" y="721345"/>
            <a:ext cx="17498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6600" b="1" kern="0" dirty="0">
                <a:ln w="19050">
                  <a:noFill/>
                </a:ln>
                <a:solidFill>
                  <a:srgbClr val="5B9BD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</a:t>
            </a:r>
            <a:endParaRPr lang="ko-KR" altLang="en-US" sz="6600" kern="0" dirty="0">
              <a:solidFill>
                <a:srgbClr val="5B9BD5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2C238F-5054-4011-8353-2BE75D06646C}"/>
              </a:ext>
            </a:extLst>
          </p:cNvPr>
          <p:cNvSpPr txBox="1"/>
          <p:nvPr/>
        </p:nvSpPr>
        <p:spPr>
          <a:xfrm>
            <a:off x="3048699" y="840599"/>
            <a:ext cx="6094602" cy="517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ln w="19050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관련배경</a:t>
            </a:r>
            <a:endParaRPr lang="en-US" altLang="ko-KR" sz="3200" b="1" kern="0" dirty="0">
              <a:ln w="19050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ln w="19050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목표</a:t>
            </a:r>
            <a:endParaRPr lang="en-US" altLang="ko-KR" sz="3200" b="1" kern="0" dirty="0">
              <a:ln w="19050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ln w="19050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역할 분담</a:t>
            </a:r>
            <a:endParaRPr lang="en-US" altLang="ko-KR" sz="3200" b="1" kern="0" dirty="0">
              <a:ln w="19050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ln w="19050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환경</a:t>
            </a:r>
            <a:endParaRPr lang="en-US" altLang="ko-KR" sz="3200" b="1" kern="0" dirty="0">
              <a:ln w="19050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ln w="19050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현실적 제한 조건</a:t>
            </a:r>
            <a:endParaRPr lang="en-US" altLang="ko-KR" sz="3200" b="1" kern="0" dirty="0">
              <a:ln w="19050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ln w="19050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스터디 교재</a:t>
            </a:r>
            <a:endParaRPr lang="en-US" altLang="ko-KR" sz="3200" b="1" kern="0" dirty="0">
              <a:ln w="19050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ln w="19050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일정</a:t>
            </a:r>
            <a:endParaRPr lang="en-US" altLang="ko-KR" sz="3200" b="1" kern="0" dirty="0">
              <a:ln w="19050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5" name="사각형: 둥근 위쪽 모서리 74">
            <a:extLst>
              <a:ext uri="{FF2B5EF4-FFF2-40B4-BE49-F238E27FC236}">
                <a16:creationId xmlns:a16="http://schemas.microsoft.com/office/drawing/2014/main" id="{C52E68FA-5D6E-4350-BF11-4F70279081F5}"/>
              </a:ext>
            </a:extLst>
          </p:cNvPr>
          <p:cNvSpPr/>
          <p:nvPr/>
        </p:nvSpPr>
        <p:spPr>
          <a:xfrm>
            <a:off x="100012" y="6273801"/>
            <a:ext cx="11991976" cy="342900"/>
          </a:xfrm>
          <a:prstGeom prst="round2SameRect">
            <a:avLst>
              <a:gd name="adj1" fmla="val 1796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 w="22225">
            <a:solidFill>
              <a:schemeClr val="tx2"/>
            </a:solidFill>
          </a:ln>
          <a:effectLst>
            <a:outerShdw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8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관련 배경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5435B1-8576-4347-967E-7654B8BF81EE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63F04B-AA3E-40AB-B003-26B81B01609A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576BB6-7B4C-455F-BF7B-2BBD5AA8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3CAC34-7A2B-4030-8C26-077B1D79EA04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B85B28-CA7E-4AA0-A63B-B894875CC3A9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6C3229-7F45-4642-99AF-6639139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D36B-91E7-4330-95C4-B477A3C1AE5D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B7E13AC-DF47-422C-856D-8F6A41538B58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D41A983-1ADF-4E38-94ED-78C4939E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7AF91B3-8158-4E92-B412-F757DE137953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F69ECA-7DE6-47FA-A888-AEB548D818C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02FAB8-7A85-4D65-BD67-0C4CE1E8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640D979-6EA8-46B0-8EC4-CD20E60AA1D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AF4C18B-3647-4525-BD2E-CE61D402E736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74706A-FAF4-42FC-BBD6-AFA2A67924DD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9B74E2D-E6E0-4930-B211-01C80867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95EA430-AF5A-409C-AEE2-636F886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247E07-1040-496C-9653-BA1A8EAF7F17}"/>
              </a:ext>
            </a:extLst>
          </p:cNvPr>
          <p:cNvSpPr/>
          <p:nvPr/>
        </p:nvSpPr>
        <p:spPr>
          <a:xfrm>
            <a:off x="7821048" y="2001186"/>
            <a:ext cx="3302754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포켓몬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한국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2017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01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24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 출시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u="none" strike="noStrike" dirty="0">
                <a:solidFill>
                  <a:srgbClr val="0275D8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증강현실</a:t>
            </a:r>
            <a:r>
              <a:rPr lang="en-US" altLang="ko-KR" sz="1200" b="0" i="0" u="none" strike="noStrike" dirty="0">
                <a:solidFill>
                  <a:srgbClr val="0275D8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(AR)</a:t>
            </a:r>
            <a:r>
              <a:rPr lang="ko-KR" altLang="en-US" sz="1200" b="0" i="0" dirty="0">
                <a:solidFill>
                  <a:srgbClr val="373A3C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을 이용해서 현실에서 나타나는 포켓몬을 잡거나 즐기는 콘셉트의 </a:t>
            </a:r>
            <a:r>
              <a:rPr lang="ko-KR" altLang="en-US" sz="1200" dirty="0">
                <a:solidFill>
                  <a:srgbClr val="373A3C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게임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27F6B0-7FC1-4198-B1EA-795E7F272A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149"/>
          <a:stretch/>
        </p:blipFill>
        <p:spPr>
          <a:xfrm>
            <a:off x="4643409" y="2018461"/>
            <a:ext cx="2554580" cy="35450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27816E-1DDD-4B87-BF05-827618B8C0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0061" b="33014"/>
          <a:stretch/>
        </p:blipFill>
        <p:spPr>
          <a:xfrm>
            <a:off x="1583612" y="2063249"/>
            <a:ext cx="2982467" cy="30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4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관련 배경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5435B1-8576-4347-967E-7654B8BF81EE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63F04B-AA3E-40AB-B003-26B81B01609A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576BB6-7B4C-455F-BF7B-2BBD5AA8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3CAC34-7A2B-4030-8C26-077B1D79EA04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B85B28-CA7E-4AA0-A63B-B894875CC3A9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6C3229-7F45-4642-99AF-6639139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D36B-91E7-4330-95C4-B477A3C1AE5D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B7E13AC-DF47-422C-856D-8F6A41538B58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D41A983-1ADF-4E38-94ED-78C4939E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7AF91B3-8158-4E92-B412-F757DE137953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F69ECA-7DE6-47FA-A888-AEB548D818C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02FAB8-7A85-4D65-BD67-0C4CE1E8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640D979-6EA8-46B0-8EC4-CD20E60AA1D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AF4C18B-3647-4525-BD2E-CE61D402E736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74706A-FAF4-42FC-BBD6-AFA2A67924DD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9B74E2D-E6E0-4930-B211-01C80867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95EA430-AF5A-409C-AEE2-636F886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  <p:pic>
        <p:nvPicPr>
          <p:cNvPr id="2" name="온라인 미디어 1" title="Pokemon Go on HoloLens 2">
            <a:hlinkClick r:id="" action="ppaction://media"/>
            <a:extLst>
              <a:ext uri="{FF2B5EF4-FFF2-40B4-BE49-F238E27FC236}">
                <a16:creationId xmlns:a16="http://schemas.microsoft.com/office/drawing/2014/main" id="{4811AC43-5C0B-4FE7-A80F-3FCE90E5694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1865773" y="2132419"/>
            <a:ext cx="5632508" cy="318236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16C71A-5D17-4752-94A1-CFD5B2405552}"/>
              </a:ext>
            </a:extLst>
          </p:cNvPr>
          <p:cNvSpPr/>
          <p:nvPr/>
        </p:nvSpPr>
        <p:spPr>
          <a:xfrm>
            <a:off x="8262702" y="1999363"/>
            <a:ext cx="3302754" cy="2826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HoloLens 2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Pokémon Go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Niantic X Microsoft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Hololens2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Microsoft Mesh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플랫폼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Mesh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데모버전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실제로 실행되지 않는 개념적인 내용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공을 던져서 맞추는 기능은 나오지 않음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69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프로젝트 목표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5435B1-8576-4347-967E-7654B8BF81EE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63F04B-AA3E-40AB-B003-26B81B01609A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576BB6-7B4C-455F-BF7B-2BBD5AA8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3CAC34-7A2B-4030-8C26-077B1D79EA04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B85B28-CA7E-4AA0-A63B-B894875CC3A9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6C3229-7F45-4642-99AF-6639139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D36B-91E7-4330-95C4-B477A3C1AE5D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B7E13AC-DF47-422C-856D-8F6A41538B58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D41A983-1ADF-4E38-94ED-78C4939E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7AF91B3-8158-4E92-B412-F757DE137953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F69ECA-7DE6-47FA-A888-AEB548D818C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02FAB8-7A85-4D65-BD67-0C4CE1E8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640D979-6EA8-46B0-8EC4-CD20E60AA1D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AF4C18B-3647-4525-BD2E-CE61D402E736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74706A-FAF4-42FC-BBD6-AFA2A67924DD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9B74E2D-E6E0-4930-B211-01C80867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95EA430-AF5A-409C-AEE2-636F886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  <p:pic>
        <p:nvPicPr>
          <p:cNvPr id="2050" name="Picture 2" descr="마이크로소프트 홀로렌즈 - 위키백과, 우리 모두의 백과사전">
            <a:extLst>
              <a:ext uri="{FF2B5EF4-FFF2-40B4-BE49-F238E27FC236}">
                <a16:creationId xmlns:a16="http://schemas.microsoft.com/office/drawing/2014/main" id="{939FBAC6-F5C5-48B4-B506-48359C29E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795" y="2899492"/>
            <a:ext cx="2775397" cy="15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C839FC-E28B-4F2E-9BE8-267900EE4D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247" y="2750379"/>
            <a:ext cx="2097006" cy="1628674"/>
          </a:xfrm>
          <a:prstGeom prst="rect">
            <a:avLst/>
          </a:prstGeom>
        </p:spPr>
      </p:pic>
      <p:sp>
        <p:nvSpPr>
          <p:cNvPr id="16" name="십자형 15">
            <a:extLst>
              <a:ext uri="{FF2B5EF4-FFF2-40B4-BE49-F238E27FC236}">
                <a16:creationId xmlns:a16="http://schemas.microsoft.com/office/drawing/2014/main" id="{81FF2C1C-6B8B-405C-B76F-D540F99F98EC}"/>
              </a:ext>
            </a:extLst>
          </p:cNvPr>
          <p:cNvSpPr/>
          <p:nvPr/>
        </p:nvSpPr>
        <p:spPr>
          <a:xfrm>
            <a:off x="8352293" y="3168853"/>
            <a:ext cx="510474" cy="511728"/>
          </a:xfrm>
          <a:prstGeom prst="plus">
            <a:avLst>
              <a:gd name="adj" fmla="val 4009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27F6B0-7FC1-4198-B1EA-795E7F272A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149"/>
          <a:stretch/>
        </p:blipFill>
        <p:spPr>
          <a:xfrm>
            <a:off x="1811901" y="1865040"/>
            <a:ext cx="2554580" cy="3545057"/>
          </a:xfrm>
          <a:prstGeom prst="rect">
            <a:avLst/>
          </a:prstGeom>
        </p:spPr>
      </p:pic>
      <p:sp>
        <p:nvSpPr>
          <p:cNvPr id="38" name="십자형 37">
            <a:extLst>
              <a:ext uri="{FF2B5EF4-FFF2-40B4-BE49-F238E27FC236}">
                <a16:creationId xmlns:a16="http://schemas.microsoft.com/office/drawing/2014/main" id="{F67092BD-3349-4170-9E39-424CBCFCD177}"/>
              </a:ext>
            </a:extLst>
          </p:cNvPr>
          <p:cNvSpPr/>
          <p:nvPr/>
        </p:nvSpPr>
        <p:spPr>
          <a:xfrm>
            <a:off x="4760271" y="3173136"/>
            <a:ext cx="510474" cy="511728"/>
          </a:xfrm>
          <a:prstGeom prst="plus">
            <a:avLst>
              <a:gd name="adj" fmla="val 4009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97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프로젝트 목표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5435B1-8576-4347-967E-7654B8BF81EE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63F04B-AA3E-40AB-B003-26B81B01609A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576BB6-7B4C-455F-BF7B-2BBD5AA8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3CAC34-7A2B-4030-8C26-077B1D79EA04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B85B28-CA7E-4AA0-A63B-B894875CC3A9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6C3229-7F45-4642-99AF-6639139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D36B-91E7-4330-95C4-B477A3C1AE5D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B7E13AC-DF47-422C-856D-8F6A41538B58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D41A983-1ADF-4E38-94ED-78C4939E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7AF91B3-8158-4E92-B412-F757DE137953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F69ECA-7DE6-47FA-A888-AEB548D818C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02FAB8-7A85-4D65-BD67-0C4CE1E8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640D979-6EA8-46B0-8EC4-CD20E60AA1D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AF4C18B-3647-4525-BD2E-CE61D402E736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74706A-FAF4-42FC-BBD6-AFA2A67924DD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9B74E2D-E6E0-4930-B211-01C80867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95EA430-AF5A-409C-AEE2-636F886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C278242-609A-4D05-B9FA-8F14DB06A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0468" y="1434701"/>
            <a:ext cx="2732553" cy="45399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35F264-E9B4-4207-98EF-75D39943283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35" y="1707510"/>
            <a:ext cx="3672431" cy="441505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1253826-2B65-4D85-BC56-0A1691BF26C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36" y="1818795"/>
            <a:ext cx="1337926" cy="83694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4EB6FC-1A57-4657-937C-8912CEED95CE}"/>
              </a:ext>
            </a:extLst>
          </p:cNvPr>
          <p:cNvSpPr/>
          <p:nvPr/>
        </p:nvSpPr>
        <p:spPr>
          <a:xfrm>
            <a:off x="5293096" y="2775717"/>
            <a:ext cx="2344626" cy="130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공 던져서 모델 맞추기</a:t>
            </a:r>
            <a:endParaRPr lang="en-US" altLang="ko-KR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강화학습을 통한 </a:t>
            </a:r>
            <a:r>
              <a:rPr lang="ko-KR" altLang="en-US" dirty="0" err="1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무빙</a:t>
            </a:r>
            <a:endParaRPr lang="en-US" altLang="ko-KR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정확한 적중률</a:t>
            </a:r>
            <a:endParaRPr lang="en-US" altLang="ko-KR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14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-0.01667 L -0.01406 -0.01644 C -0.04414 -0.01505 -0.17513 -0.03565 -0.2392 0.00903 C -0.25156 0.01782 -0.26354 0.0287 -0.275 0.04097 C -0.28906 0.05602 -0.30248 0.07338 -0.3155 0.09097 C -0.34128 0.12592 -0.33763 0.1169 -0.34584 0.13865 C -0.34649 0.14352 -0.34584 0.15 -0.34792 0.15347 C -0.36055 0.17407 -0.39714 0.20648 -0.40912 0.2206 C -0.43347 0.2493 -0.4569 0.28009 -0.48073 0.30995 C -0.50964 0.34629 -0.52253 0.35856 -0.5461 0.40046 C -0.54948 0.40671 -0.55209 0.41435 -0.55495 0.42129 C -0.54896 0.42963 -0.55417 0.42338 -0.54545 0.42986 C -0.54401 0.43078 -0.54128 0.43356 -0.54128 0.43379 L -0.51992 0.37222 L -0.52331 0.37477 L -0.52748 0.41389 " pathEditMode="relative" rAng="0" ptsTypes="AAAAAAAAAAAAAA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44" y="2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프로젝트 개요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3A4CBC0-03CE-4B59-9F3E-9418361D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009" y="1637541"/>
            <a:ext cx="8111981" cy="42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69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역할 분담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5435B1-8576-4347-967E-7654B8BF81EE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63F04B-AA3E-40AB-B003-26B81B01609A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576BB6-7B4C-455F-BF7B-2BBD5AA8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3CAC34-7A2B-4030-8C26-077B1D79EA04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B85B28-CA7E-4AA0-A63B-B894875CC3A9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6C3229-7F45-4642-99AF-6639139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D36B-91E7-4330-95C4-B477A3C1AE5D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B7E13AC-DF47-422C-856D-8F6A41538B58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D41A983-1ADF-4E38-94ED-78C4939E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7AF91B3-8158-4E92-B412-F757DE137953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F69ECA-7DE6-47FA-A888-AEB548D818C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02FAB8-7A85-4D65-BD67-0C4CE1E8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640D979-6EA8-46B0-8EC4-CD20E60AA1D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AF4C18B-3647-4525-BD2E-CE61D402E736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74706A-FAF4-42FC-BBD6-AFA2A67924DD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9B74E2D-E6E0-4930-B211-01C80867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95EA430-AF5A-409C-AEE2-636F886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  <p:pic>
        <p:nvPicPr>
          <p:cNvPr id="2050" name="Picture 2" descr="마이크로소프트 홀로렌즈 - 위키백과, 우리 모두의 백과사전">
            <a:extLst>
              <a:ext uri="{FF2B5EF4-FFF2-40B4-BE49-F238E27FC236}">
                <a16:creationId xmlns:a16="http://schemas.microsoft.com/office/drawing/2014/main" id="{939FBAC6-F5C5-48B4-B506-48359C29E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45" y="2128138"/>
            <a:ext cx="2648413" cy="14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C839FC-E28B-4F2E-9BE8-267900EE4D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33" y="2016218"/>
            <a:ext cx="1919360" cy="149070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7E60C4-57D0-48E4-ACD7-FF9DD2321F8F}"/>
              </a:ext>
            </a:extLst>
          </p:cNvPr>
          <p:cNvSpPr/>
          <p:nvPr/>
        </p:nvSpPr>
        <p:spPr>
          <a:xfrm>
            <a:off x="2979738" y="4703935"/>
            <a:ext cx="1035934" cy="559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손엄지</a:t>
            </a:r>
            <a:endParaRPr lang="en-US" altLang="ko-KR" sz="1200" b="1" dirty="0">
              <a:solidFill>
                <a:srgbClr val="4B454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유니티</a:t>
            </a:r>
            <a:endParaRPr lang="en-US" altLang="ko-KR" sz="900" dirty="0">
              <a:solidFill>
                <a:srgbClr val="4B454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DE44DE-E326-44DD-83C1-E758B5DCAE65}"/>
              </a:ext>
            </a:extLst>
          </p:cNvPr>
          <p:cNvSpPr/>
          <p:nvPr/>
        </p:nvSpPr>
        <p:spPr>
          <a:xfrm>
            <a:off x="4115512" y="4703935"/>
            <a:ext cx="1035934" cy="559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김성원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유니티</a:t>
            </a:r>
            <a:endParaRPr lang="en-US" altLang="ko-KR" sz="1200" dirty="0">
              <a:solidFill>
                <a:srgbClr val="4B454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97FE5F-6415-4F56-9330-390248D830A6}"/>
              </a:ext>
            </a:extLst>
          </p:cNvPr>
          <p:cNvSpPr/>
          <p:nvPr/>
        </p:nvSpPr>
        <p:spPr>
          <a:xfrm>
            <a:off x="9588990" y="4706053"/>
            <a:ext cx="1035934" cy="559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백은선</a:t>
            </a:r>
            <a:endParaRPr lang="en-US" altLang="ko-KR" sz="1200" b="1" dirty="0">
              <a:solidFill>
                <a:srgbClr val="4B454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강화학습</a:t>
            </a:r>
            <a:endParaRPr lang="en-US" altLang="ko-KR" sz="900" dirty="0">
              <a:solidFill>
                <a:srgbClr val="4B454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30F157-F8BF-4201-96F9-01E014081D3C}"/>
              </a:ext>
            </a:extLst>
          </p:cNvPr>
          <p:cNvSpPr/>
          <p:nvPr/>
        </p:nvSpPr>
        <p:spPr>
          <a:xfrm>
            <a:off x="7061566" y="4706053"/>
            <a:ext cx="1513595" cy="559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황승현</a:t>
            </a:r>
            <a:endParaRPr lang="en-US" altLang="ko-KR" sz="900" dirty="0">
              <a:solidFill>
                <a:srgbClr val="4B454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강화학습</a:t>
            </a:r>
            <a:endParaRPr lang="en-US" altLang="ko-KR" sz="900" dirty="0">
              <a:solidFill>
                <a:srgbClr val="4B454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55DBFA-AEC6-46B7-A25A-E5632F0AA33E}"/>
              </a:ext>
            </a:extLst>
          </p:cNvPr>
          <p:cNvGrpSpPr/>
          <p:nvPr/>
        </p:nvGrpSpPr>
        <p:grpSpPr>
          <a:xfrm>
            <a:off x="5443400" y="3956466"/>
            <a:ext cx="628118" cy="628118"/>
            <a:chOff x="8846116" y="4168827"/>
            <a:chExt cx="1083168" cy="108316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DC3BE0A-8CFF-4224-8475-EC25547F5B77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4BC1CA8-76AF-4C01-8E1E-4A299BF37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31CCFEC-A4E6-4DFE-8150-375B66BD06D3}"/>
              </a:ext>
            </a:extLst>
          </p:cNvPr>
          <p:cNvGrpSpPr/>
          <p:nvPr/>
        </p:nvGrpSpPr>
        <p:grpSpPr>
          <a:xfrm>
            <a:off x="3195440" y="3956466"/>
            <a:ext cx="628118" cy="628118"/>
            <a:chOff x="2899657" y="4303429"/>
            <a:chExt cx="1083168" cy="108316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522BB54-598C-4D34-A948-AC7D6E6F7F21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C6DDE54-F77F-47D7-B725-1979D2BDE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6D027B3-C5FA-482C-83A4-A688BDC3FBBF}"/>
              </a:ext>
            </a:extLst>
          </p:cNvPr>
          <p:cNvGrpSpPr/>
          <p:nvPr/>
        </p:nvGrpSpPr>
        <p:grpSpPr>
          <a:xfrm>
            <a:off x="4319420" y="3956466"/>
            <a:ext cx="628118" cy="628118"/>
            <a:chOff x="9537832" y="2181294"/>
            <a:chExt cx="628118" cy="628118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AC6642-CEB3-490E-B26E-C03F02A79553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A8F7BA0-6327-4058-BF5A-6D3D2B8AA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48D4F3-E197-46D6-A64A-3DA02FB130B3}"/>
              </a:ext>
            </a:extLst>
          </p:cNvPr>
          <p:cNvSpPr/>
          <p:nvPr/>
        </p:nvSpPr>
        <p:spPr>
          <a:xfrm>
            <a:off x="8282507" y="4706053"/>
            <a:ext cx="1513595" cy="559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정보건</a:t>
            </a:r>
            <a:endParaRPr lang="en-US" altLang="ko-KR" sz="900" dirty="0">
              <a:solidFill>
                <a:srgbClr val="4B454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강화학습</a:t>
            </a:r>
            <a:endParaRPr lang="en-US" altLang="ko-KR" sz="900" dirty="0">
              <a:solidFill>
                <a:srgbClr val="4B454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D9B4D-BEA7-4F5F-B0E3-E8C83324B8A5}"/>
              </a:ext>
            </a:extLst>
          </p:cNvPr>
          <p:cNvSpPr/>
          <p:nvPr/>
        </p:nvSpPr>
        <p:spPr>
          <a:xfrm>
            <a:off x="5297072" y="4703935"/>
            <a:ext cx="1035934" cy="559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유성민</a:t>
            </a:r>
            <a:endParaRPr lang="en-US" altLang="ko-KR" sz="1200" b="1" dirty="0">
              <a:solidFill>
                <a:srgbClr val="4B454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4B454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유니티</a:t>
            </a:r>
            <a:endParaRPr lang="en-US" altLang="ko-KR" sz="1200" dirty="0">
              <a:solidFill>
                <a:srgbClr val="4B454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79BEA1-911C-4FED-9796-28B88E090786}"/>
              </a:ext>
            </a:extLst>
          </p:cNvPr>
          <p:cNvGrpSpPr/>
          <p:nvPr/>
        </p:nvGrpSpPr>
        <p:grpSpPr>
          <a:xfrm>
            <a:off x="9815354" y="3958584"/>
            <a:ext cx="628118" cy="628118"/>
            <a:chOff x="8723358" y="1778931"/>
            <a:chExt cx="1083168" cy="108316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9C3223C-04BB-4C62-BB27-1D3A91051A5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C6DE96F-350E-4EFD-A5C2-601F9C188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E89A1EC-7294-4B46-AB2E-F585B30B42A2}"/>
              </a:ext>
            </a:extLst>
          </p:cNvPr>
          <p:cNvGrpSpPr/>
          <p:nvPr/>
        </p:nvGrpSpPr>
        <p:grpSpPr>
          <a:xfrm>
            <a:off x="8685477" y="3958584"/>
            <a:ext cx="628118" cy="628118"/>
            <a:chOff x="522518" y="2181295"/>
            <a:chExt cx="628118" cy="628118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D26B3986-01DB-4836-A9F9-F2B23A74571E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A1C51EF-3D59-4820-AB01-8B4796E87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D362840-6E56-4BE9-BF3E-1C947978993B}"/>
              </a:ext>
            </a:extLst>
          </p:cNvPr>
          <p:cNvGrpSpPr/>
          <p:nvPr/>
        </p:nvGrpSpPr>
        <p:grpSpPr>
          <a:xfrm>
            <a:off x="7555601" y="3958584"/>
            <a:ext cx="628118" cy="628118"/>
            <a:chOff x="3267430" y="3974703"/>
            <a:chExt cx="628118" cy="62811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A847B70-9568-48DC-970E-0EE14B2941E0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BCAE360A-8C11-4B95-B97A-D6F1D05F3CCC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DE820ACE-4370-4CC9-A5DB-62E89062A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BBE9A828-58C4-43F6-B6AE-43B5E896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498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구현 환경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5435B1-8576-4347-967E-7654B8BF81EE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63F04B-AA3E-40AB-B003-26B81B01609A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576BB6-7B4C-455F-BF7B-2BBD5AA8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3CAC34-7A2B-4030-8C26-077B1D79EA04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B85B28-CA7E-4AA0-A63B-B894875CC3A9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6C3229-7F45-4642-99AF-6639139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D36B-91E7-4330-95C4-B477A3C1AE5D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B7E13AC-DF47-422C-856D-8F6A41538B58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D41A983-1ADF-4E38-94ED-78C4939E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7AF91B3-8158-4E92-B412-F757DE137953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F69ECA-7DE6-47FA-A888-AEB548D818C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02FAB8-7A85-4D65-BD67-0C4CE1E8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640D979-6EA8-46B0-8EC4-CD20E60AA1D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AF4C18B-3647-4525-BD2E-CE61D402E736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74706A-FAF4-42FC-BBD6-AFA2A67924DD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9B74E2D-E6E0-4930-B211-01C80867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95EA430-AF5A-409C-AEE2-636F886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3B23AEA-2036-457A-AD71-AC6AA5B552A3}"/>
              </a:ext>
            </a:extLst>
          </p:cNvPr>
          <p:cNvSpPr/>
          <p:nvPr/>
        </p:nvSpPr>
        <p:spPr>
          <a:xfrm>
            <a:off x="1973820" y="2798674"/>
            <a:ext cx="4140000" cy="1800000"/>
          </a:xfrm>
          <a:prstGeom prst="roundRect">
            <a:avLst>
              <a:gd name="adj" fmla="val 1040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 환경 </a:t>
            </a:r>
            <a:r>
              <a:rPr lang="en-US" altLang="ko-KR" sz="16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Unity</a:t>
            </a: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언어 </a:t>
            </a:r>
            <a:r>
              <a:rPr lang="en-US" altLang="ko-KR" sz="16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C#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6F99150-780A-4783-8C34-117C5B9DF21A}"/>
              </a:ext>
            </a:extLst>
          </p:cNvPr>
          <p:cNvSpPr/>
          <p:nvPr/>
        </p:nvSpPr>
        <p:spPr>
          <a:xfrm>
            <a:off x="6755538" y="2794430"/>
            <a:ext cx="4301544" cy="1800000"/>
          </a:xfrm>
          <a:prstGeom prst="roundRect">
            <a:avLst>
              <a:gd name="adj" fmla="val 111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 환경 </a:t>
            </a:r>
            <a:r>
              <a:rPr lang="en-US" altLang="ko-KR" sz="16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ML – Agent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언어 </a:t>
            </a:r>
            <a:r>
              <a:rPr lang="en-US" altLang="ko-KR" sz="16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Python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0723AD-9CF7-4E5B-A440-8D96A1C76F12}"/>
              </a:ext>
            </a:extLst>
          </p:cNvPr>
          <p:cNvSpPr txBox="1"/>
          <p:nvPr/>
        </p:nvSpPr>
        <p:spPr>
          <a:xfrm>
            <a:off x="6941954" y="2224671"/>
            <a:ext cx="3418450" cy="51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Reinforcement learning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2FC6A-863A-41E7-AB35-C5A9817E22AA}"/>
              </a:ext>
            </a:extLst>
          </p:cNvPr>
          <p:cNvSpPr txBox="1"/>
          <p:nvPr/>
        </p:nvSpPr>
        <p:spPr>
          <a:xfrm>
            <a:off x="2128090" y="2227128"/>
            <a:ext cx="1440160" cy="51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4025605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구현 환경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5435B1-8576-4347-967E-7654B8BF81EE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63F04B-AA3E-40AB-B003-26B81B01609A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576BB6-7B4C-455F-BF7B-2BBD5AA8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3CAC34-7A2B-4030-8C26-077B1D79EA04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B85B28-CA7E-4AA0-A63B-B894875CC3A9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6C3229-7F45-4642-99AF-6639139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D36B-91E7-4330-95C4-B477A3C1AE5D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B7E13AC-DF47-422C-856D-8F6A41538B58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D41A983-1ADF-4E38-94ED-78C4939E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7AF91B3-8158-4E92-B412-F757DE137953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F69ECA-7DE6-47FA-A888-AEB548D818C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02FAB8-7A85-4D65-BD67-0C4CE1E8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640D979-6EA8-46B0-8EC4-CD20E60AA1D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AF4C18B-3647-4525-BD2E-CE61D402E736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74706A-FAF4-42FC-BBD6-AFA2A67924DD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9B74E2D-E6E0-4930-B211-01C80867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95EA430-AF5A-409C-AEE2-636F886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01E630-9644-409F-96ED-81F131FBE210}"/>
              </a:ext>
            </a:extLst>
          </p:cNvPr>
          <p:cNvSpPr/>
          <p:nvPr/>
        </p:nvSpPr>
        <p:spPr>
          <a:xfrm>
            <a:off x="1389027" y="1985251"/>
            <a:ext cx="2598704" cy="131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유니티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에셋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스토어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타겟으로 포켓몬스터 캐릭터가 아닌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유니티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에셋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스토어에서 제공하는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무료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에셋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이용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6022C8-A8DE-42B4-8A1C-966E451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3828" y="1842365"/>
            <a:ext cx="7268758" cy="39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18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현실적 제한조건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5435B1-8576-4347-967E-7654B8BF81EE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63F04B-AA3E-40AB-B003-26B81B01609A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576BB6-7B4C-455F-BF7B-2BBD5AA8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3CAC34-7A2B-4030-8C26-077B1D79EA04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B85B28-CA7E-4AA0-A63B-B894875CC3A9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6C3229-7F45-4642-99AF-6639139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D36B-91E7-4330-95C4-B477A3C1AE5D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B7E13AC-DF47-422C-856D-8F6A41538B58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D41A983-1ADF-4E38-94ED-78C4939E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7AF91B3-8158-4E92-B412-F757DE137953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F69ECA-7DE6-47FA-A888-AEB548D818C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02FAB8-7A85-4D65-BD67-0C4CE1E8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640D979-6EA8-46B0-8EC4-CD20E60AA1D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AF4C18B-3647-4525-BD2E-CE61D402E736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74706A-FAF4-42FC-BBD6-AFA2A67924DD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9B74E2D-E6E0-4930-B211-01C80867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95EA430-AF5A-409C-AEE2-636F886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D7B3B0B-229C-480A-9439-2861ED52E355}"/>
              </a:ext>
            </a:extLst>
          </p:cNvPr>
          <p:cNvSpPr/>
          <p:nvPr/>
        </p:nvSpPr>
        <p:spPr>
          <a:xfrm>
            <a:off x="7678759" y="2530699"/>
            <a:ext cx="3812993" cy="2607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신뢰성</a:t>
            </a:r>
            <a:endParaRPr lang="en-US" altLang="ko-KR" sz="1400" b="1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인식률</a:t>
            </a:r>
            <a:endParaRPr lang="en-US" altLang="ko-KR" sz="12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사용자가 공을 던져 타겟을 맞췄을 경우</a:t>
            </a:r>
            <a:endParaRPr lang="en-US" altLang="ko-KR" sz="12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범위 내 있으면 맞춘 걸로 감지</a:t>
            </a:r>
            <a:endParaRPr lang="en-US" altLang="ko-KR" sz="12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실험 횟수 </a:t>
            </a:r>
            <a:r>
              <a:rPr lang="en-US" altLang="ko-KR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30</a:t>
            </a: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</a:t>
            </a:r>
            <a:endParaRPr lang="en-US" altLang="ko-KR" sz="12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정확도 </a:t>
            </a:r>
            <a:r>
              <a:rPr lang="en-US" altLang="ko-KR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90%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사용자가 공을 던졌을 경우</a:t>
            </a:r>
            <a:endParaRPr lang="en-US" altLang="ko-KR" sz="12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실험 횟수 </a:t>
            </a:r>
            <a:r>
              <a:rPr lang="en-US" altLang="ko-KR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30</a:t>
            </a: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</a:t>
            </a:r>
            <a:endParaRPr lang="en-US" altLang="ko-KR" sz="12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정확도 </a:t>
            </a:r>
            <a:r>
              <a:rPr lang="en-US" altLang="ko-KR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90%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391F2F-EED1-471C-B01F-D2A30F3CFDEC}"/>
              </a:ext>
            </a:extLst>
          </p:cNvPr>
          <p:cNvSpPr/>
          <p:nvPr/>
        </p:nvSpPr>
        <p:spPr>
          <a:xfrm>
            <a:off x="4513242" y="2530699"/>
            <a:ext cx="2915972" cy="1222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사회</a:t>
            </a:r>
            <a:endParaRPr lang="en-US" altLang="ko-KR" sz="1400" b="1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타겟이 될 대상이 사용자 입장에서</a:t>
            </a:r>
            <a:endParaRPr lang="en-US" altLang="ko-KR" sz="12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불쾌하지 않아야 함</a:t>
            </a:r>
            <a:endParaRPr lang="en-US" altLang="ko-KR" sz="12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게임에 포함된 폭력의 수위가 적절해야 함</a:t>
            </a:r>
            <a:endParaRPr lang="en-US" altLang="ko-KR" sz="12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EDB19F-56C4-4CE7-956C-3328F746ADD0}"/>
              </a:ext>
            </a:extLst>
          </p:cNvPr>
          <p:cNvSpPr/>
          <p:nvPr/>
        </p:nvSpPr>
        <p:spPr>
          <a:xfrm>
            <a:off x="1580072" y="2530699"/>
            <a:ext cx="2683626" cy="945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생산성</a:t>
            </a:r>
            <a:endParaRPr lang="en-US" altLang="ko-KR" sz="1400" b="1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모듈화와 라이브러리 활용</a:t>
            </a:r>
            <a:r>
              <a:rPr lang="en-US" altLang="ko-KR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오픈소스 등에 대한 검토가 충분히 </a:t>
            </a:r>
            <a:r>
              <a:rPr lang="ko-KR" altLang="en-US" sz="1200" dirty="0" err="1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이루어져야함</a:t>
            </a:r>
            <a:endParaRPr lang="en-US" altLang="ko-KR" sz="1200" dirty="0">
              <a:solidFill>
                <a:srgbClr val="40404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882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스터디 교재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자유형: 도형 18">
            <a:extLst>
              <a:ext uri="{FF2B5EF4-FFF2-40B4-BE49-F238E27FC236}">
                <a16:creationId xmlns:a16="http://schemas.microsoft.com/office/drawing/2014/main" id="{6E4873EB-3F03-4663-83A3-01C2AFE56870}"/>
              </a:ext>
            </a:extLst>
          </p:cNvPr>
          <p:cNvSpPr/>
          <p:nvPr/>
        </p:nvSpPr>
        <p:spPr>
          <a:xfrm flipH="1">
            <a:off x="4423232" y="2570045"/>
            <a:ext cx="2748051" cy="1802168"/>
          </a:xfrm>
          <a:custGeom>
            <a:avLst/>
            <a:gdLst>
              <a:gd name="connsiteX0" fmla="*/ 480361 w 2748051"/>
              <a:gd name="connsiteY0" fmla="*/ 1123671 h 1802168"/>
              <a:gd name="connsiteX1" fmla="*/ 0 w 2748051"/>
              <a:gd name="connsiteY1" fmla="*/ 1123671 h 1802168"/>
              <a:gd name="connsiteX2" fmla="*/ 31287 w 2748051"/>
              <a:gd name="connsiteY2" fmla="*/ 1231489 h 1802168"/>
              <a:gd name="connsiteX3" fmla="*/ 777738 w 2748051"/>
              <a:gd name="connsiteY3" fmla="*/ 1797516 h 1802168"/>
              <a:gd name="connsiteX4" fmla="*/ 865107 w 2748051"/>
              <a:gd name="connsiteY4" fmla="*/ 1801928 h 1802168"/>
              <a:gd name="connsiteX5" fmla="*/ 865107 w 2748051"/>
              <a:gd name="connsiteY5" fmla="*/ 1802167 h 1802168"/>
              <a:gd name="connsiteX6" fmla="*/ 869850 w 2748051"/>
              <a:gd name="connsiteY6" fmla="*/ 1802167 h 1802168"/>
              <a:gd name="connsiteX7" fmla="*/ 869869 w 2748051"/>
              <a:gd name="connsiteY7" fmla="*/ 1802168 h 1802168"/>
              <a:gd name="connsiteX8" fmla="*/ 869869 w 2748051"/>
              <a:gd name="connsiteY8" fmla="*/ 1802167 h 1802168"/>
              <a:gd name="connsiteX9" fmla="*/ 2523288 w 2748051"/>
              <a:gd name="connsiteY9" fmla="*/ 1802167 h 1802168"/>
              <a:gd name="connsiteX10" fmla="*/ 2748051 w 2748051"/>
              <a:gd name="connsiteY10" fmla="*/ 1577404 h 1802168"/>
              <a:gd name="connsiteX11" fmla="*/ 2523288 w 2748051"/>
              <a:gd name="connsiteY11" fmla="*/ 1352641 h 1802168"/>
              <a:gd name="connsiteX12" fmla="*/ 869869 w 2748051"/>
              <a:gd name="connsiteY12" fmla="*/ 1352641 h 1802168"/>
              <a:gd name="connsiteX13" fmla="*/ 869869 w 2748051"/>
              <a:gd name="connsiteY13" fmla="*/ 1351625 h 1802168"/>
              <a:gd name="connsiteX14" fmla="*/ 496273 w 2748051"/>
              <a:gd name="connsiteY14" fmla="*/ 1152985 h 1802168"/>
              <a:gd name="connsiteX15" fmla="*/ 869869 w 2748051"/>
              <a:gd name="connsiteY15" fmla="*/ 0 h 1802168"/>
              <a:gd name="connsiteX16" fmla="*/ 869850 w 2748051"/>
              <a:gd name="connsiteY16" fmla="*/ 1 h 1802168"/>
              <a:gd name="connsiteX17" fmla="*/ 865107 w 2748051"/>
              <a:gd name="connsiteY17" fmla="*/ 1 h 1802168"/>
              <a:gd name="connsiteX18" fmla="*/ 865107 w 2748051"/>
              <a:gd name="connsiteY18" fmla="*/ 241 h 1802168"/>
              <a:gd name="connsiteX19" fmla="*/ 777738 w 2748051"/>
              <a:gd name="connsiteY19" fmla="*/ 4652 h 1802168"/>
              <a:gd name="connsiteX20" fmla="*/ 31287 w 2748051"/>
              <a:gd name="connsiteY20" fmla="*/ 570680 h 1802168"/>
              <a:gd name="connsiteX21" fmla="*/ 1263 w 2748051"/>
              <a:gd name="connsiteY21" fmla="*/ 674145 h 1802168"/>
              <a:gd name="connsiteX22" fmla="*/ 482723 w 2748051"/>
              <a:gd name="connsiteY22" fmla="*/ 674145 h 1802168"/>
              <a:gd name="connsiteX23" fmla="*/ 496273 w 2748051"/>
              <a:gd name="connsiteY23" fmla="*/ 649181 h 1802168"/>
              <a:gd name="connsiteX24" fmla="*/ 869869 w 2748051"/>
              <a:gd name="connsiteY24" fmla="*/ 450541 h 1802168"/>
              <a:gd name="connsiteX25" fmla="*/ 869869 w 2748051"/>
              <a:gd name="connsiteY25" fmla="*/ 449527 h 1802168"/>
              <a:gd name="connsiteX26" fmla="*/ 2523288 w 2748051"/>
              <a:gd name="connsiteY26" fmla="*/ 449527 h 1802168"/>
              <a:gd name="connsiteX27" fmla="*/ 2748051 w 2748051"/>
              <a:gd name="connsiteY27" fmla="*/ 224764 h 1802168"/>
              <a:gd name="connsiteX28" fmla="*/ 2523288 w 2748051"/>
              <a:gd name="connsiteY28" fmla="*/ 1 h 1802168"/>
              <a:gd name="connsiteX29" fmla="*/ 869869 w 2748051"/>
              <a:gd name="connsiteY29" fmla="*/ 1 h 180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48051" h="1802168">
                <a:moveTo>
                  <a:pt x="480361" y="1123671"/>
                </a:moveTo>
                <a:lnTo>
                  <a:pt x="0" y="1123671"/>
                </a:lnTo>
                <a:lnTo>
                  <a:pt x="31287" y="1231489"/>
                </a:lnTo>
                <a:cubicBezTo>
                  <a:pt x="152311" y="1538404"/>
                  <a:pt x="436955" y="1762907"/>
                  <a:pt x="777738" y="1797516"/>
                </a:cubicBezTo>
                <a:lnTo>
                  <a:pt x="865107" y="1801928"/>
                </a:lnTo>
                <a:lnTo>
                  <a:pt x="865107" y="1802167"/>
                </a:lnTo>
                <a:lnTo>
                  <a:pt x="869850" y="1802167"/>
                </a:lnTo>
                <a:lnTo>
                  <a:pt x="869869" y="1802168"/>
                </a:lnTo>
                <a:lnTo>
                  <a:pt x="869869" y="1802167"/>
                </a:lnTo>
                <a:lnTo>
                  <a:pt x="2523288" y="1802167"/>
                </a:lnTo>
                <a:lnTo>
                  <a:pt x="2748051" y="1577404"/>
                </a:lnTo>
                <a:lnTo>
                  <a:pt x="2523288" y="1352641"/>
                </a:lnTo>
                <a:lnTo>
                  <a:pt x="869869" y="1352641"/>
                </a:lnTo>
                <a:lnTo>
                  <a:pt x="869869" y="1351625"/>
                </a:lnTo>
                <a:cubicBezTo>
                  <a:pt x="714352" y="1351625"/>
                  <a:pt x="577239" y="1272830"/>
                  <a:pt x="496273" y="1152985"/>
                </a:cubicBezTo>
                <a:close/>
                <a:moveTo>
                  <a:pt x="869869" y="0"/>
                </a:moveTo>
                <a:lnTo>
                  <a:pt x="869850" y="1"/>
                </a:lnTo>
                <a:lnTo>
                  <a:pt x="865107" y="1"/>
                </a:lnTo>
                <a:lnTo>
                  <a:pt x="865107" y="241"/>
                </a:lnTo>
                <a:lnTo>
                  <a:pt x="777738" y="4652"/>
                </a:lnTo>
                <a:cubicBezTo>
                  <a:pt x="436955" y="39261"/>
                  <a:pt x="152311" y="263765"/>
                  <a:pt x="31287" y="570680"/>
                </a:cubicBezTo>
                <a:lnTo>
                  <a:pt x="1263" y="674145"/>
                </a:lnTo>
                <a:lnTo>
                  <a:pt x="482723" y="674145"/>
                </a:lnTo>
                <a:lnTo>
                  <a:pt x="496273" y="649181"/>
                </a:lnTo>
                <a:cubicBezTo>
                  <a:pt x="577239" y="529336"/>
                  <a:pt x="714352" y="450541"/>
                  <a:pt x="869869" y="450541"/>
                </a:cubicBezTo>
                <a:lnTo>
                  <a:pt x="869869" y="449527"/>
                </a:lnTo>
                <a:lnTo>
                  <a:pt x="2523288" y="449527"/>
                </a:lnTo>
                <a:lnTo>
                  <a:pt x="2748051" y="224764"/>
                </a:lnTo>
                <a:lnTo>
                  <a:pt x="2523288" y="1"/>
                </a:lnTo>
                <a:lnTo>
                  <a:pt x="869869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9" name="자유형: 도형 19">
            <a:extLst>
              <a:ext uri="{FF2B5EF4-FFF2-40B4-BE49-F238E27FC236}">
                <a16:creationId xmlns:a16="http://schemas.microsoft.com/office/drawing/2014/main" id="{35DF3E3D-7037-4888-98DE-EFC48462CA71}"/>
              </a:ext>
            </a:extLst>
          </p:cNvPr>
          <p:cNvSpPr/>
          <p:nvPr/>
        </p:nvSpPr>
        <p:spPr>
          <a:xfrm>
            <a:off x="5679538" y="3245178"/>
            <a:ext cx="2748051" cy="1802168"/>
          </a:xfrm>
          <a:custGeom>
            <a:avLst/>
            <a:gdLst>
              <a:gd name="connsiteX0" fmla="*/ 480361 w 2748051"/>
              <a:gd name="connsiteY0" fmla="*/ 1123671 h 1802168"/>
              <a:gd name="connsiteX1" fmla="*/ 0 w 2748051"/>
              <a:gd name="connsiteY1" fmla="*/ 1123671 h 1802168"/>
              <a:gd name="connsiteX2" fmla="*/ 31287 w 2748051"/>
              <a:gd name="connsiteY2" fmla="*/ 1231489 h 1802168"/>
              <a:gd name="connsiteX3" fmla="*/ 777738 w 2748051"/>
              <a:gd name="connsiteY3" fmla="*/ 1797516 h 1802168"/>
              <a:gd name="connsiteX4" fmla="*/ 865107 w 2748051"/>
              <a:gd name="connsiteY4" fmla="*/ 1801928 h 1802168"/>
              <a:gd name="connsiteX5" fmla="*/ 865107 w 2748051"/>
              <a:gd name="connsiteY5" fmla="*/ 1802167 h 1802168"/>
              <a:gd name="connsiteX6" fmla="*/ 869850 w 2748051"/>
              <a:gd name="connsiteY6" fmla="*/ 1802167 h 1802168"/>
              <a:gd name="connsiteX7" fmla="*/ 869869 w 2748051"/>
              <a:gd name="connsiteY7" fmla="*/ 1802168 h 1802168"/>
              <a:gd name="connsiteX8" fmla="*/ 869869 w 2748051"/>
              <a:gd name="connsiteY8" fmla="*/ 1802167 h 1802168"/>
              <a:gd name="connsiteX9" fmla="*/ 2523288 w 2748051"/>
              <a:gd name="connsiteY9" fmla="*/ 1802167 h 1802168"/>
              <a:gd name="connsiteX10" fmla="*/ 2748051 w 2748051"/>
              <a:gd name="connsiteY10" fmla="*/ 1577404 h 1802168"/>
              <a:gd name="connsiteX11" fmla="*/ 2523288 w 2748051"/>
              <a:gd name="connsiteY11" fmla="*/ 1352641 h 1802168"/>
              <a:gd name="connsiteX12" fmla="*/ 869869 w 2748051"/>
              <a:gd name="connsiteY12" fmla="*/ 1352641 h 1802168"/>
              <a:gd name="connsiteX13" fmla="*/ 869869 w 2748051"/>
              <a:gd name="connsiteY13" fmla="*/ 1351625 h 1802168"/>
              <a:gd name="connsiteX14" fmla="*/ 496273 w 2748051"/>
              <a:gd name="connsiteY14" fmla="*/ 1152985 h 1802168"/>
              <a:gd name="connsiteX15" fmla="*/ 869869 w 2748051"/>
              <a:gd name="connsiteY15" fmla="*/ 0 h 1802168"/>
              <a:gd name="connsiteX16" fmla="*/ 869850 w 2748051"/>
              <a:gd name="connsiteY16" fmla="*/ 1 h 1802168"/>
              <a:gd name="connsiteX17" fmla="*/ 865107 w 2748051"/>
              <a:gd name="connsiteY17" fmla="*/ 1 h 1802168"/>
              <a:gd name="connsiteX18" fmla="*/ 865107 w 2748051"/>
              <a:gd name="connsiteY18" fmla="*/ 241 h 1802168"/>
              <a:gd name="connsiteX19" fmla="*/ 777738 w 2748051"/>
              <a:gd name="connsiteY19" fmla="*/ 4652 h 1802168"/>
              <a:gd name="connsiteX20" fmla="*/ 31287 w 2748051"/>
              <a:gd name="connsiteY20" fmla="*/ 570680 h 1802168"/>
              <a:gd name="connsiteX21" fmla="*/ 1263 w 2748051"/>
              <a:gd name="connsiteY21" fmla="*/ 674145 h 1802168"/>
              <a:gd name="connsiteX22" fmla="*/ 482723 w 2748051"/>
              <a:gd name="connsiteY22" fmla="*/ 674145 h 1802168"/>
              <a:gd name="connsiteX23" fmla="*/ 496273 w 2748051"/>
              <a:gd name="connsiteY23" fmla="*/ 649181 h 1802168"/>
              <a:gd name="connsiteX24" fmla="*/ 869869 w 2748051"/>
              <a:gd name="connsiteY24" fmla="*/ 450541 h 1802168"/>
              <a:gd name="connsiteX25" fmla="*/ 869869 w 2748051"/>
              <a:gd name="connsiteY25" fmla="*/ 449527 h 1802168"/>
              <a:gd name="connsiteX26" fmla="*/ 2523288 w 2748051"/>
              <a:gd name="connsiteY26" fmla="*/ 449527 h 1802168"/>
              <a:gd name="connsiteX27" fmla="*/ 2748051 w 2748051"/>
              <a:gd name="connsiteY27" fmla="*/ 224764 h 1802168"/>
              <a:gd name="connsiteX28" fmla="*/ 2523288 w 2748051"/>
              <a:gd name="connsiteY28" fmla="*/ 1 h 1802168"/>
              <a:gd name="connsiteX29" fmla="*/ 869869 w 2748051"/>
              <a:gd name="connsiteY29" fmla="*/ 1 h 180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48051" h="1802168">
                <a:moveTo>
                  <a:pt x="480361" y="1123671"/>
                </a:moveTo>
                <a:lnTo>
                  <a:pt x="0" y="1123671"/>
                </a:lnTo>
                <a:lnTo>
                  <a:pt x="31287" y="1231489"/>
                </a:lnTo>
                <a:cubicBezTo>
                  <a:pt x="152311" y="1538404"/>
                  <a:pt x="436955" y="1762907"/>
                  <a:pt x="777738" y="1797516"/>
                </a:cubicBezTo>
                <a:lnTo>
                  <a:pt x="865107" y="1801928"/>
                </a:lnTo>
                <a:lnTo>
                  <a:pt x="865107" y="1802167"/>
                </a:lnTo>
                <a:lnTo>
                  <a:pt x="869850" y="1802167"/>
                </a:lnTo>
                <a:lnTo>
                  <a:pt x="869869" y="1802168"/>
                </a:lnTo>
                <a:lnTo>
                  <a:pt x="869869" y="1802167"/>
                </a:lnTo>
                <a:lnTo>
                  <a:pt x="2523288" y="1802167"/>
                </a:lnTo>
                <a:lnTo>
                  <a:pt x="2748051" y="1577404"/>
                </a:lnTo>
                <a:lnTo>
                  <a:pt x="2523288" y="1352641"/>
                </a:lnTo>
                <a:lnTo>
                  <a:pt x="869869" y="1352641"/>
                </a:lnTo>
                <a:lnTo>
                  <a:pt x="869869" y="1351625"/>
                </a:lnTo>
                <a:cubicBezTo>
                  <a:pt x="714352" y="1351625"/>
                  <a:pt x="577239" y="1272830"/>
                  <a:pt x="496273" y="1152985"/>
                </a:cubicBezTo>
                <a:close/>
                <a:moveTo>
                  <a:pt x="869869" y="0"/>
                </a:moveTo>
                <a:lnTo>
                  <a:pt x="869850" y="1"/>
                </a:lnTo>
                <a:lnTo>
                  <a:pt x="865107" y="1"/>
                </a:lnTo>
                <a:lnTo>
                  <a:pt x="865107" y="241"/>
                </a:lnTo>
                <a:lnTo>
                  <a:pt x="777738" y="4652"/>
                </a:lnTo>
                <a:cubicBezTo>
                  <a:pt x="436955" y="39261"/>
                  <a:pt x="152311" y="263765"/>
                  <a:pt x="31287" y="570680"/>
                </a:cubicBezTo>
                <a:lnTo>
                  <a:pt x="1263" y="674145"/>
                </a:lnTo>
                <a:lnTo>
                  <a:pt x="482723" y="674145"/>
                </a:lnTo>
                <a:lnTo>
                  <a:pt x="496273" y="649181"/>
                </a:lnTo>
                <a:cubicBezTo>
                  <a:pt x="577239" y="529336"/>
                  <a:pt x="714352" y="450541"/>
                  <a:pt x="869869" y="450541"/>
                </a:cubicBezTo>
                <a:lnTo>
                  <a:pt x="869869" y="449527"/>
                </a:lnTo>
                <a:lnTo>
                  <a:pt x="2523288" y="449527"/>
                </a:lnTo>
                <a:lnTo>
                  <a:pt x="2748051" y="224764"/>
                </a:lnTo>
                <a:lnTo>
                  <a:pt x="2523288" y="1"/>
                </a:lnTo>
                <a:lnTo>
                  <a:pt x="869869" y="1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A96E3-9BDD-4260-85F4-4DC62F8F55D0}"/>
              </a:ext>
            </a:extLst>
          </p:cNvPr>
          <p:cNvSpPr/>
          <p:nvPr/>
        </p:nvSpPr>
        <p:spPr>
          <a:xfrm>
            <a:off x="5245827" y="2570045"/>
            <a:ext cx="832279" cy="388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강화학습</a:t>
            </a:r>
            <a:endParaRPr lang="en-US" altLang="ko-KR" sz="1400" b="1" dirty="0">
              <a:solidFill>
                <a:prstClr val="white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3D0537-199F-4762-895E-2623199D9660}"/>
              </a:ext>
            </a:extLst>
          </p:cNvPr>
          <p:cNvSpPr/>
          <p:nvPr/>
        </p:nvSpPr>
        <p:spPr>
          <a:xfrm>
            <a:off x="7565593" y="3245178"/>
            <a:ext cx="670375" cy="388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유니티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7D883CF9-50DE-4D52-8BD1-CFE6F398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" t="1997" r="1703" b="1116"/>
          <a:stretch/>
        </p:blipFill>
        <p:spPr>
          <a:xfrm>
            <a:off x="1479515" y="1725303"/>
            <a:ext cx="2687851" cy="3322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A4A2883-F9E4-44D3-9928-80479F9B8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" t="856"/>
          <a:stretch/>
        </p:blipFill>
        <p:spPr>
          <a:xfrm>
            <a:off x="8734848" y="2672182"/>
            <a:ext cx="2659300" cy="33220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1447F799-015C-40DA-9862-CCFEBBC0B288}"/>
              </a:ext>
            </a:extLst>
          </p:cNvPr>
          <p:cNvSpPr/>
          <p:nvPr/>
        </p:nvSpPr>
        <p:spPr>
          <a:xfrm>
            <a:off x="1479515" y="5120835"/>
            <a:ext cx="4497992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텐서플로와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유니티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ML-Agents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배우는 강화학습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2020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01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월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 출간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절판 상태이며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도서관에서 빌려서 공부할 예정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D93835-1542-4633-AD71-EA3990B65ACF}"/>
              </a:ext>
            </a:extLst>
          </p:cNvPr>
          <p:cNvSpPr/>
          <p:nvPr/>
        </p:nvSpPr>
        <p:spPr>
          <a:xfrm>
            <a:off x="8427589" y="1813395"/>
            <a:ext cx="3115944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유니티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c#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스크립팅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마스터하기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2016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01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월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27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 출간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2841B91-A1D3-4AE9-BDAE-9908895FB759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FCC1FFD6-CD05-498E-914D-8693728FD0A2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C151DCC3-FABC-4B5A-8846-9CF5BC3D9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1369C10-DE53-48A8-AC9F-3425A1D238C2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7AE132-23B4-4380-91E3-D9C487B6C366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F6EF26B-6918-4A3B-B03C-216CA0066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FEC916F-13A5-40E8-A7BC-95722EB1D313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0439FF4-E09A-4639-9F9F-EE2E2BCEF12C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F412079-2D40-4DD3-B733-208FF4FD8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DD149A4-53B3-40CB-BC86-FFF81F8D29A4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2EBFB92-B611-4C34-9E80-1B72F23EFA5E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9C29C17-B586-4CB0-B9AA-6CCD62968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84649B0-A367-4931-BE46-E3611FA52C58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022CAEF-E91E-43CC-8D14-94C69FFAFAE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65F54154-B65C-4637-BD78-159CD863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DF4355E-5CA7-4DF6-AF25-A56F3DBE23F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F6C800C-9C0F-43BA-A17C-E79BE85F65BE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7C1F8C29-DB4F-4079-A5D9-40EB25BA5D54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36DDD66F-15DB-4910-83EA-1C2C28340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AD87D175-D869-4987-9FD6-B173685A4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589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일정 계획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F56D1E-28D0-4662-B5B4-2AAC6DE0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46" y="2176504"/>
            <a:ext cx="9682412" cy="250499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5435B1-8576-4347-967E-7654B8BF81EE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63F04B-AA3E-40AB-B003-26B81B01609A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576BB6-7B4C-455F-BF7B-2BBD5AA8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3CAC34-7A2B-4030-8C26-077B1D79EA04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B85B28-CA7E-4AA0-A63B-B894875CC3A9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6C3229-7F45-4642-99AF-6639139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D36B-91E7-4330-95C4-B477A3C1AE5D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B7E13AC-DF47-422C-856D-8F6A41538B58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D41A983-1ADF-4E38-94ED-78C4939E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7AF91B3-8158-4E92-B412-F757DE137953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F69ECA-7DE6-47FA-A888-AEB548D818C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02FAB8-7A85-4D65-BD67-0C4CE1E8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640D979-6EA8-46B0-8EC4-CD20E60AA1D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AF4C18B-3647-4525-BD2E-CE61D402E736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74706A-FAF4-42FC-BBD6-AFA2A67924DD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9B74E2D-E6E0-4930-B211-01C80867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95EA430-AF5A-409C-AEE2-636F886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615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질문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5435B1-8576-4347-967E-7654B8BF81EE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63F04B-AA3E-40AB-B003-26B81B01609A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576BB6-7B4C-455F-BF7B-2BBD5AA8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3CAC34-7A2B-4030-8C26-077B1D79EA04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B85B28-CA7E-4AA0-A63B-B894875CC3A9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6C3229-7F45-4642-99AF-6639139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D36B-91E7-4330-95C4-B477A3C1AE5D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B7E13AC-DF47-422C-856D-8F6A41538B58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D41A983-1ADF-4E38-94ED-78C4939E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7AF91B3-8158-4E92-B412-F757DE137953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F69ECA-7DE6-47FA-A888-AEB548D818C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02FAB8-7A85-4D65-BD67-0C4CE1E8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640D979-6EA8-46B0-8EC4-CD20E60AA1D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AF4C18B-3647-4525-BD2E-CE61D402E736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74706A-FAF4-42FC-BBD6-AFA2A67924DD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9B74E2D-E6E0-4930-B211-01C80867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95EA430-AF5A-409C-AEE2-636F886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EDB19F-56C4-4CE7-956C-3328F746ADD0}"/>
              </a:ext>
            </a:extLst>
          </p:cNvPr>
          <p:cNvSpPr/>
          <p:nvPr/>
        </p:nvSpPr>
        <p:spPr>
          <a:xfrm>
            <a:off x="4455770" y="2678017"/>
            <a:ext cx="4577447" cy="1398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시야 밖으로 나가면 손이 인식이 안된다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Ⓐ 장갑</a:t>
            </a:r>
            <a:endParaRPr lang="en-US" altLang="ko-KR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Ⓑ </a:t>
            </a:r>
            <a:r>
              <a:rPr lang="ko-KR" altLang="en-US" sz="14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가상의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도구 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(ex.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새총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총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Ⓒ 찰나의 순간 포착하기</a:t>
            </a:r>
            <a:endParaRPr lang="en-US" altLang="ko-KR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991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3200" b="1" kern="0" dirty="0" err="1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QnA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5435B1-8576-4347-967E-7654B8BF81EE}"/>
              </a:ext>
            </a:extLst>
          </p:cNvPr>
          <p:cNvGrpSpPr/>
          <p:nvPr/>
        </p:nvGrpSpPr>
        <p:grpSpPr>
          <a:xfrm>
            <a:off x="626544" y="3427498"/>
            <a:ext cx="420144" cy="420144"/>
            <a:chOff x="8846116" y="4168827"/>
            <a:chExt cx="1083168" cy="108316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63F04B-AA3E-40AB-B003-26B81B01609A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1576BB6-7B4C-455F-BF7B-2BBD5AA8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3CAC34-7A2B-4030-8C26-077B1D79EA04}"/>
              </a:ext>
            </a:extLst>
          </p:cNvPr>
          <p:cNvGrpSpPr/>
          <p:nvPr/>
        </p:nvGrpSpPr>
        <p:grpSpPr>
          <a:xfrm>
            <a:off x="626544" y="2325953"/>
            <a:ext cx="420144" cy="420144"/>
            <a:chOff x="2899657" y="4303429"/>
            <a:chExt cx="1083168" cy="108316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AB85B28-CA7E-4AA0-A63B-B894875CC3A9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6C3229-7F45-4642-99AF-6639139C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D36B-91E7-4330-95C4-B477A3C1AE5D}"/>
              </a:ext>
            </a:extLst>
          </p:cNvPr>
          <p:cNvGrpSpPr/>
          <p:nvPr/>
        </p:nvGrpSpPr>
        <p:grpSpPr>
          <a:xfrm>
            <a:off x="626544" y="2876726"/>
            <a:ext cx="420144" cy="420144"/>
            <a:chOff x="9537832" y="2181294"/>
            <a:chExt cx="628118" cy="6281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B7E13AC-DF47-422C-856D-8F6A41538B58}"/>
                </a:ext>
              </a:extLst>
            </p:cNvPr>
            <p:cNvSpPr/>
            <p:nvPr/>
          </p:nvSpPr>
          <p:spPr>
            <a:xfrm>
              <a:off x="9537832" y="2181294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D41A983-1ADF-4E38-94ED-78C4939E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613" y="2283076"/>
              <a:ext cx="424556" cy="42455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16131-BD32-4755-9C51-06F9E5A23AD5}"/>
              </a:ext>
            </a:extLst>
          </p:cNvPr>
          <p:cNvGrpSpPr/>
          <p:nvPr/>
        </p:nvGrpSpPr>
        <p:grpSpPr>
          <a:xfrm>
            <a:off x="626544" y="1775180"/>
            <a:ext cx="420144" cy="420144"/>
            <a:chOff x="8723358" y="1778931"/>
            <a:chExt cx="1083168" cy="108316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67E75F9-6A42-4328-A7D9-8BC94B2CF592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620877F-041A-406B-8DB3-5A6819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7AF91B3-8158-4E92-B412-F757DE137953}"/>
              </a:ext>
            </a:extLst>
          </p:cNvPr>
          <p:cNvGrpSpPr/>
          <p:nvPr/>
        </p:nvGrpSpPr>
        <p:grpSpPr>
          <a:xfrm>
            <a:off x="626544" y="1224407"/>
            <a:ext cx="420144" cy="420144"/>
            <a:chOff x="522518" y="2181295"/>
            <a:chExt cx="628118" cy="62811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F69ECA-7DE6-47FA-A888-AEB548D818C6}"/>
                </a:ext>
              </a:extLst>
            </p:cNvPr>
            <p:cNvSpPr/>
            <p:nvPr/>
          </p:nvSpPr>
          <p:spPr>
            <a:xfrm>
              <a:off x="522518" y="2181295"/>
              <a:ext cx="628118" cy="6281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302FAB8-7A85-4D65-BD67-0C4CE1E8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24" y="2307617"/>
              <a:ext cx="396905" cy="39690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640D979-6EA8-46B0-8EC4-CD20E60AA1D4}"/>
              </a:ext>
            </a:extLst>
          </p:cNvPr>
          <p:cNvGrpSpPr/>
          <p:nvPr/>
        </p:nvGrpSpPr>
        <p:grpSpPr>
          <a:xfrm>
            <a:off x="626544" y="673634"/>
            <a:ext cx="420144" cy="420144"/>
            <a:chOff x="3267430" y="3974703"/>
            <a:chExt cx="628118" cy="628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AF4C18B-3647-4525-BD2E-CE61D402E736}"/>
                </a:ext>
              </a:extLst>
            </p:cNvPr>
            <p:cNvGrpSpPr/>
            <p:nvPr/>
          </p:nvGrpSpPr>
          <p:grpSpPr>
            <a:xfrm>
              <a:off x="3267430" y="3974703"/>
              <a:ext cx="628118" cy="628118"/>
              <a:chOff x="1542864" y="2165692"/>
              <a:chExt cx="628118" cy="628118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974706A-FAF4-42FC-BBD6-AFA2A67924DD}"/>
                  </a:ext>
                </a:extLst>
              </p:cNvPr>
              <p:cNvSpPr/>
              <p:nvPr/>
            </p:nvSpPr>
            <p:spPr>
              <a:xfrm>
                <a:off x="1542864" y="2165692"/>
                <a:ext cx="628118" cy="628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9B74E2D-E6E0-4930-B211-01C80867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75" y="2251703"/>
                <a:ext cx="456095" cy="456095"/>
              </a:xfrm>
              <a:prstGeom prst="rect">
                <a:avLst/>
              </a:prstGeom>
            </p:spPr>
          </p:pic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95EA430-AF5A-409C-AEE2-636F8861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8" y="4212058"/>
              <a:ext cx="186010" cy="186010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EDB19F-56C4-4CE7-956C-3328F746ADD0}"/>
              </a:ext>
            </a:extLst>
          </p:cNvPr>
          <p:cNvSpPr/>
          <p:nvPr/>
        </p:nvSpPr>
        <p:spPr>
          <a:xfrm>
            <a:off x="5482559" y="2971926"/>
            <a:ext cx="2523870" cy="768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감사합니다</a:t>
            </a:r>
            <a:r>
              <a:rPr lang="en-US" altLang="ko-KR" sz="32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en-US" altLang="ko-KR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541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어플 기능적 진행사항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0" name="어플리케이션">
            <a:hlinkClick r:id="" action="ppaction://media"/>
            <a:extLst>
              <a:ext uri="{FF2B5EF4-FFF2-40B4-BE49-F238E27FC236}">
                <a16:creationId xmlns:a16="http://schemas.microsoft.com/office/drawing/2014/main" id="{9DB2AFC9-45E9-435E-940A-574CE256BD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6462" y="1574390"/>
            <a:ext cx="3163787" cy="443251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AA300-C6A6-4989-8291-FDC17EFFAEEA}"/>
              </a:ext>
            </a:extLst>
          </p:cNvPr>
          <p:cNvSpPr/>
          <p:nvPr/>
        </p:nvSpPr>
        <p:spPr>
          <a:xfrm>
            <a:off x="7821048" y="2001186"/>
            <a:ext cx="3302754" cy="131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아두이노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블루투스 어플 개발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어플 실행 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 시 자동으로 블루투스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ON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연결버튼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클릭시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블루투스 창이 뜨고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해당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아두이노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선택 시 블루투스 연결됨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82AB1-F55D-4EDD-A9DF-FC48208490A4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B8E9C6-B170-4853-A840-47A53DD29A45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081C46-616B-40E0-B57F-3CB15AAC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35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2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어플 </a:t>
              </a:r>
              <a:r>
                <a:rPr lang="en-US" altLang="ko-KR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UI </a:t>
              </a: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계획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AA300-C6A6-4989-8291-FDC17EFFAEEA}"/>
              </a:ext>
            </a:extLst>
          </p:cNvPr>
          <p:cNvSpPr/>
          <p:nvPr/>
        </p:nvSpPr>
        <p:spPr>
          <a:xfrm>
            <a:off x="7821048" y="2001186"/>
            <a:ext cx="3302754" cy="159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UI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수정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스플래쉬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화면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타조가 도로 지나가는 애니메이션 추가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배경 흰색 변경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 화면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간격 넉넉하게 조정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 방법 추가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82AB1-F55D-4EDD-A9DF-FC48208490A4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B8E9C6-B170-4853-A840-47A53DD29A45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081C46-616B-40E0-B57F-3CB15AAC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3D6AF1F-921D-4A5B-AC93-860213FFF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136" y="2131895"/>
            <a:ext cx="1952625" cy="3533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A5176A-82D5-488B-8EFE-9F5F8F03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52" y="2798645"/>
            <a:ext cx="2009775" cy="2867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5174B8-2620-4E0B-BE94-E26A61169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068" y="2131895"/>
            <a:ext cx="1962150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540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어플 향후</a:t>
              </a:r>
              <a:r>
                <a:rPr lang="en-US" altLang="ko-KR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계획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AA300-C6A6-4989-8291-FDC17EFFAEEA}"/>
              </a:ext>
            </a:extLst>
          </p:cNvPr>
          <p:cNvSpPr/>
          <p:nvPr/>
        </p:nvSpPr>
        <p:spPr>
          <a:xfrm>
            <a:off x="7437476" y="2479358"/>
            <a:ext cx="3302754" cy="2284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 Thread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데이터 수신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PopupActivity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실행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아두이노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측에 블루투스가 끊겼다는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도난 감지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데이터를 받을 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어플에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Popup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창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지정 시간 내로 다시 돌아갈 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도난 신고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X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돌아가지 않을 시 도난 신고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O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도난 신고는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DB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 사용자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보내기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82AB1-F55D-4EDD-A9DF-FC48208490A4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B8E9C6-B170-4853-A840-47A53DD29A45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081C46-616B-40E0-B57F-3CB15AAC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B341735-8D37-44D8-BFA7-45AB958EB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801" y="1740890"/>
            <a:ext cx="4429499" cy="40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6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어플 향후</a:t>
              </a:r>
              <a:r>
                <a:rPr lang="en-US" altLang="ko-KR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계획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AA300-C6A6-4989-8291-FDC17EFFAEEA}"/>
              </a:ext>
            </a:extLst>
          </p:cNvPr>
          <p:cNvSpPr/>
          <p:nvPr/>
        </p:nvSpPr>
        <p:spPr>
          <a:xfrm>
            <a:off x="7437476" y="2479358"/>
            <a:ext cx="3302754" cy="103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블루투스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페어링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생략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페어링을 생략하여 연결 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WEAR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이라는 이름이 들어간 장치와 연결되도록 지정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82AB1-F55D-4EDD-A9DF-FC48208490A4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B8E9C6-B170-4853-A840-47A53DD29A45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081C46-616B-40E0-B57F-3CB15AAC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9B68BD-CC4A-4F7C-B211-D2E16717F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70" y="2178150"/>
            <a:ext cx="5648059" cy="308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어플 향후</a:t>
              </a:r>
              <a:r>
                <a:rPr lang="en-US" altLang="ko-KR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계획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CAA300-C6A6-4989-8291-FDC17EFFAEEA}"/>
              </a:ext>
            </a:extLst>
          </p:cNvPr>
          <p:cNvSpPr/>
          <p:nvPr/>
        </p:nvSpPr>
        <p:spPr>
          <a:xfrm>
            <a:off x="7437476" y="2479358"/>
            <a:ext cx="3302754" cy="1038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3. QR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코드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블루투스 연결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페어링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QR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진행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가능하면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…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82AB1-F55D-4EDD-A9DF-FC48208490A4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B8E9C6-B170-4853-A840-47A53DD29A45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081C46-616B-40E0-B57F-3CB15AAC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CFEF9FB-9D05-46EE-8B30-6ECC78B8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29" y="1881713"/>
            <a:ext cx="4679865" cy="370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모델링 진행사항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82AB1-F55D-4EDD-A9DF-FC48208490A4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B8E9C6-B170-4853-A840-47A53DD29A45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081C46-616B-40E0-B57F-3CB15AAC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pic>
        <p:nvPicPr>
          <p:cNvPr id="14" name="Picture 2" descr="C:\Users\SAMSUNG\Downloads\헬멧부착옆.png">
            <a:extLst>
              <a:ext uri="{FF2B5EF4-FFF2-40B4-BE49-F238E27FC236}">
                <a16:creationId xmlns:a16="http://schemas.microsoft.com/office/drawing/2014/main" id="{6E14D068-6AC3-4616-94B9-C06A8F5A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5063" y="1247522"/>
            <a:ext cx="4257874" cy="319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SAMSUNG\Downloads\헬멧부착안.png">
            <a:extLst>
              <a:ext uri="{FF2B5EF4-FFF2-40B4-BE49-F238E27FC236}">
                <a16:creationId xmlns:a16="http://schemas.microsoft.com/office/drawing/2014/main" id="{EAB77A8E-4738-4304-BBDD-967E494C0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85" y="3004244"/>
            <a:ext cx="4010656" cy="30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D80846-94C1-4796-B2F5-76B58CD755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3" r="27485"/>
          <a:stretch/>
        </p:blipFill>
        <p:spPr>
          <a:xfrm>
            <a:off x="7710984" y="1803633"/>
            <a:ext cx="3286222" cy="38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12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12" y="266699"/>
            <a:ext cx="11991976" cy="6350002"/>
            <a:chOff x="100012" y="266699"/>
            <a:chExt cx="11991976" cy="635000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35E000A-7070-4A9B-8F8B-C37B96875689}"/>
                </a:ext>
              </a:extLst>
            </p:cNvPr>
            <p:cNvSpPr/>
            <p:nvPr/>
          </p:nvSpPr>
          <p:spPr>
            <a:xfrm>
              <a:off x="290512" y="266699"/>
              <a:ext cx="11610976" cy="6007101"/>
            </a:xfrm>
            <a:prstGeom prst="round2SameRect">
              <a:avLst>
                <a:gd name="adj1" fmla="val 1796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2225">
              <a:solidFill>
                <a:schemeClr val="tx2"/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DF1CD-ED7F-445D-BE7A-BB139F1DF813}"/>
                </a:ext>
              </a:extLst>
            </p:cNvPr>
            <p:cNvSpPr/>
            <p:nvPr/>
          </p:nvSpPr>
          <p:spPr>
            <a:xfrm>
              <a:off x="490594" y="584200"/>
              <a:ext cx="11210813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53B37FA-802F-4BFF-81B0-AFB12F792ED2}"/>
                </a:ext>
              </a:extLst>
            </p:cNvPr>
            <p:cNvSpPr/>
            <p:nvPr/>
          </p:nvSpPr>
          <p:spPr>
            <a:xfrm>
              <a:off x="100012" y="6273801"/>
              <a:ext cx="11991976" cy="3429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/>
              </a:solidFill>
            </a:ln>
            <a:effectLst>
              <a:outerShdw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2EE7024-12EA-4ACE-8475-89B9FA38EDFA}"/>
                </a:ext>
              </a:extLst>
            </p:cNvPr>
            <p:cNvSpPr/>
            <p:nvPr/>
          </p:nvSpPr>
          <p:spPr>
            <a:xfrm>
              <a:off x="5447506" y="6273801"/>
              <a:ext cx="1296988" cy="152400"/>
            </a:xfrm>
            <a:prstGeom prst="round2SameRect">
              <a:avLst>
                <a:gd name="adj1" fmla="val 1796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DD157B-2759-4D00-8B10-F453ED362CAA}"/>
                </a:ext>
              </a:extLst>
            </p:cNvPr>
            <p:cNvSpPr/>
            <p:nvPr/>
          </p:nvSpPr>
          <p:spPr>
            <a:xfrm>
              <a:off x="490593" y="584200"/>
              <a:ext cx="690506" cy="56896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28000" rtlCol="0" anchor="b"/>
            <a:lstStyle/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prstClr val="white">
                    <a:lumMod val="7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06E199-7A3B-42EE-8BEE-EB2E661BD2BC}"/>
                </a:ext>
              </a:extLst>
            </p:cNvPr>
            <p:cNvSpPr/>
            <p:nvPr/>
          </p:nvSpPr>
          <p:spPr>
            <a:xfrm>
              <a:off x="1181099" y="584199"/>
              <a:ext cx="10520307" cy="622301"/>
            </a:xfrm>
            <a:prstGeom prst="rect">
              <a:avLst/>
            </a:prstGeom>
            <a:solidFill>
              <a:schemeClr val="accent5"/>
            </a:solidFill>
            <a:ln w="222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3200" b="1" kern="0" dirty="0">
                  <a:ln w="1905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모델링 향후 계획</a:t>
              </a:r>
              <a:endParaRPr lang="ko-KR" altLang="en-US" sz="44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82AB1-F55D-4EDD-A9DF-FC48208490A4}"/>
              </a:ext>
            </a:extLst>
          </p:cNvPr>
          <p:cNvGrpSpPr/>
          <p:nvPr/>
        </p:nvGrpSpPr>
        <p:grpSpPr>
          <a:xfrm>
            <a:off x="626544" y="667832"/>
            <a:ext cx="420144" cy="420144"/>
            <a:chOff x="8723358" y="1778931"/>
            <a:chExt cx="1083168" cy="10831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B8E9C6-B170-4853-A840-47A53DD29A45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081C46-616B-40E0-B57F-3CB15AAC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2379B6D-A3F1-402D-AF59-DCEC6A58C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36" y="1782023"/>
            <a:ext cx="6518247" cy="34967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44E6B9-2298-4EF5-B803-19B9BCCE7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480" y="1528452"/>
            <a:ext cx="4378091" cy="43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0961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455</Words>
  <Application>Microsoft Office PowerPoint</Application>
  <PresentationFormat>와이드스크린</PresentationFormat>
  <Paragraphs>134</Paragraphs>
  <Slides>27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-윤고딕340</vt:lpstr>
      <vt:lpstr>Arial</vt:lpstr>
      <vt:lpstr>맑은 고딕</vt:lpstr>
      <vt:lpstr>야놀자 야체 B</vt:lpstr>
      <vt:lpstr>-윤고딕330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back eunsun</cp:lastModifiedBy>
  <cp:revision>66</cp:revision>
  <dcterms:created xsi:type="dcterms:W3CDTF">2021-11-11T03:39:20Z</dcterms:created>
  <dcterms:modified xsi:type="dcterms:W3CDTF">2021-12-02T13:26:21Z</dcterms:modified>
</cp:coreProperties>
</file>